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67"/>
  </p:notesMasterIdLst>
  <p:sldIdLst>
    <p:sldId id="256" r:id="rId2"/>
    <p:sldId id="257" r:id="rId3"/>
    <p:sldId id="258" r:id="rId4"/>
    <p:sldId id="259" r:id="rId5"/>
    <p:sldId id="260" r:id="rId6"/>
    <p:sldId id="261" r:id="rId7"/>
    <p:sldId id="262" r:id="rId8"/>
    <p:sldId id="263" r:id="rId9"/>
    <p:sldId id="264" r:id="rId10"/>
    <p:sldId id="265" r:id="rId11"/>
    <p:sldId id="299" r:id="rId12"/>
    <p:sldId id="266" r:id="rId13"/>
    <p:sldId id="300" r:id="rId14"/>
    <p:sldId id="301" r:id="rId15"/>
    <p:sldId id="302" r:id="rId16"/>
    <p:sldId id="303" r:id="rId17"/>
    <p:sldId id="267" r:id="rId18"/>
    <p:sldId id="268" r:id="rId19"/>
    <p:sldId id="269" r:id="rId20"/>
    <p:sldId id="304"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309" r:id="rId42"/>
    <p:sldId id="290" r:id="rId43"/>
    <p:sldId id="291" r:id="rId44"/>
    <p:sldId id="292" r:id="rId45"/>
    <p:sldId id="293" r:id="rId46"/>
    <p:sldId id="313" r:id="rId47"/>
    <p:sldId id="314" r:id="rId48"/>
    <p:sldId id="294" r:id="rId49"/>
    <p:sldId id="305" r:id="rId50"/>
    <p:sldId id="315" r:id="rId51"/>
    <p:sldId id="310" r:id="rId52"/>
    <p:sldId id="311" r:id="rId53"/>
    <p:sldId id="316" r:id="rId54"/>
    <p:sldId id="306" r:id="rId55"/>
    <p:sldId id="307" r:id="rId56"/>
    <p:sldId id="298" r:id="rId57"/>
    <p:sldId id="320" r:id="rId58"/>
    <p:sldId id="317" r:id="rId59"/>
    <p:sldId id="318" r:id="rId60"/>
    <p:sldId id="323" r:id="rId61"/>
    <p:sldId id="319" r:id="rId62"/>
    <p:sldId id="324" r:id="rId63"/>
    <p:sldId id="321" r:id="rId64"/>
    <p:sldId id="308" r:id="rId65"/>
    <p:sldId id="322" r:id="rId6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defaultTextStyle>
  <p:extLst>
    <p:ext uri="{EFAFB233-063F-42B5-8137-9DF3F51BA10A}">
      <p15:sldGuideLst xmlns:p15="http://schemas.microsoft.com/office/powerpoint/2012/main">
        <p15:guide id="1" orient="horz" pos="2160" userDrawn="1">
          <p15:clr>
            <a:srgbClr val="A4A3A4"/>
          </p15:clr>
        </p15:guide>
        <p15:guide id="2" pos="29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2EC8A93-7905-4238-A073-557011CF7622}" styleName="Table_0">
    <a:wholeTbl>
      <a:tcTxStyle>
        <a:font>
          <a:latin typeface="Arial"/>
          <a:ea typeface="Arial"/>
          <a:cs typeface="Arial"/>
        </a:font>
        <a:srgbClr val="000000"/>
      </a:tcTxStyle>
      <a:tcStyle>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66" d="100"/>
          <a:sy n="66" d="100"/>
        </p:scale>
        <p:origin x="1280" y="32"/>
      </p:cViewPr>
      <p:guideLst>
        <p:guide orient="horz" pos="2160"/>
        <p:guide pos="290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L="914400" marR="0" lvl="1"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L="1371600" marR="0" lvl="2"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L="1828800" marR="0" lvl="3"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L="2286000" marR="0" lvl="4"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L="2743200" marR="0" lvl="5"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L="3200400" marR="0" lvl="6"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L="3657600" marR="0" lvl="7"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L="4114800" marR="0" lvl="8"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panose="020B0604020202090204"/>
              <a:buNone/>
            </a:pPr>
            <a:fld id="{00000000-1234-1234-1234-123412341234}" type="slidenum">
              <a:rPr lang="en-US" sz="1200" b="0" i="0" u="none" strike="noStrike" cap="none">
                <a:solidFill>
                  <a:schemeClr val="dk1"/>
                </a:solidFill>
                <a:latin typeface="Arial" panose="020B0604020202090204"/>
                <a:ea typeface="Arial" panose="020B0604020202090204"/>
                <a:cs typeface="Arial" panose="020B0604020202090204"/>
                <a:sym typeface="Arial" panose="020B0604020202090204"/>
              </a:rPr>
              <a:t>‹#›</a:t>
            </a:fld>
            <a:endParaRPr sz="1200" b="0" i="0" u="none" strike="noStrike" cap="none">
              <a:solidFill>
                <a:schemeClr val="dk1"/>
              </a:solidFill>
              <a:latin typeface="Arial" panose="020B0604020202090204"/>
              <a:ea typeface="Arial" panose="020B0604020202090204"/>
              <a:cs typeface="Arial" panose="020B0604020202090204"/>
              <a:sym typeface="Arial" panose="020B060402020209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b="0" i="0" u="none" strike="noStrike" cap="none">
              <a:solidFill>
                <a:schemeClr val="dk1"/>
              </a:solidFill>
              <a:latin typeface="Arial" panose="020B0604020202090204"/>
              <a:ea typeface="Arial" panose="020B0604020202090204"/>
              <a:cs typeface="Arial" panose="020B0604020202090204"/>
              <a:sym typeface="Arial" panose="020B0604020202090204"/>
            </a:endParaRPr>
          </a:p>
        </p:txBody>
      </p:sp>
      <p:sp>
        <p:nvSpPr>
          <p:cNvPr id="48" name="Google Shape;48;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 name="Google Shape;54;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 name="Google Shape;6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 name="Google Shape;72;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 name="Google Shape;78;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b="0" i="0" u="none" strike="noStrike" cap="none">
              <a:solidFill>
                <a:schemeClr val="dk1"/>
              </a:solidFill>
              <a:latin typeface="Arial" panose="020B0604020202090204"/>
              <a:ea typeface="Arial" panose="020B0604020202090204"/>
              <a:cs typeface="Arial" panose="020B0604020202090204"/>
              <a:sym typeface="Arial" panose="020B0604020202090204"/>
            </a:endParaRPr>
          </a:p>
        </p:txBody>
      </p:sp>
      <p:sp>
        <p:nvSpPr>
          <p:cNvPr id="251" name="Google Shape;251;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a:extLst>
            <a:ext uri="{FF2B5EF4-FFF2-40B4-BE49-F238E27FC236}">
              <a16:creationId xmlns:a16="http://schemas.microsoft.com/office/drawing/2014/main" id="{1858C9F2-5F7F-332F-B815-39B3CEB24E75}"/>
            </a:ext>
          </a:extLst>
        </p:cNvPr>
        <p:cNvGrpSpPr/>
        <p:nvPr/>
      </p:nvGrpSpPr>
      <p:grpSpPr>
        <a:xfrm>
          <a:off x="0" y="0"/>
          <a:ext cx="0" cy="0"/>
          <a:chOff x="0" y="0"/>
          <a:chExt cx="0" cy="0"/>
        </a:xfrm>
      </p:grpSpPr>
      <p:sp>
        <p:nvSpPr>
          <p:cNvPr id="306" name="Google Shape;306;p43:notes">
            <a:extLst>
              <a:ext uri="{FF2B5EF4-FFF2-40B4-BE49-F238E27FC236}">
                <a16:creationId xmlns:a16="http://schemas.microsoft.com/office/drawing/2014/main" id="{8393E92A-7DFF-9F75-E027-62E97429D04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43:notes">
            <a:extLst>
              <a:ext uri="{FF2B5EF4-FFF2-40B4-BE49-F238E27FC236}">
                <a16:creationId xmlns:a16="http://schemas.microsoft.com/office/drawing/2014/main" id="{CF9BC9FF-B72A-2FB5-E907-5B55ABADB1D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4105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
        <p:cNvGrpSpPr/>
        <p:nvPr/>
      </p:nvGrpSpPr>
      <p:grpSpPr>
        <a:xfrm>
          <a:off x="0" y="0"/>
          <a:ext cx="0" cy="0"/>
          <a:chOff x="0" y="0"/>
          <a:chExt cx="0" cy="0"/>
        </a:xfrm>
      </p:grpSpPr>
      <p:sp>
        <p:nvSpPr>
          <p:cNvPr id="25" name="Google Shape;25;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L="0" marR="0" lvl="1"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2pPr>
            <a:lvl3pPr marL="0" marR="0" lvl="2"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3pPr>
            <a:lvl4pPr marL="0" marR="0" lvl="3"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4pPr>
            <a:lvl5pPr marL="0" marR="0" lvl="4"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5pPr>
            <a:lvl6pPr marL="0" marR="0" lvl="5"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6pPr>
            <a:lvl7pPr marL="0" marR="0" lvl="6"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7pPr>
            <a:lvl8pPr marL="0" marR="0" lvl="7"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8pPr>
            <a:lvl9pPr marL="0" marR="0" lvl="8"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advTm="4000">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pic>
        <p:nvPicPr>
          <p:cNvPr id="29" name="Google Shape;29;p46" descr="LOGO.gif"/>
          <p:cNvPicPr preferRelativeResize="0"/>
          <p:nvPr/>
        </p:nvPicPr>
        <p:blipFill rotWithShape="1">
          <a:blip r:embed="rId2"/>
          <a:srcRect b="10713"/>
          <a:stretch>
            <a:fillRect/>
          </a:stretch>
        </p:blipFill>
        <p:spPr>
          <a:xfrm>
            <a:off x="6553200" y="228600"/>
            <a:ext cx="2057400" cy="635000"/>
          </a:xfrm>
          <a:prstGeom prst="rect">
            <a:avLst/>
          </a:prstGeom>
          <a:noFill/>
          <a:ln>
            <a:noFill/>
          </a:ln>
        </p:spPr>
      </p:pic>
      <p:grpSp>
        <p:nvGrpSpPr>
          <p:cNvPr id="30" name="Google Shape;30;p46"/>
          <p:cNvGrpSpPr/>
          <p:nvPr/>
        </p:nvGrpSpPr>
        <p:grpSpPr>
          <a:xfrm>
            <a:off x="6146800" y="0"/>
            <a:ext cx="2997200" cy="876300"/>
            <a:chOff x="6096000" y="3924300"/>
            <a:chExt cx="2997200" cy="876300"/>
          </a:xfrm>
        </p:grpSpPr>
        <p:sp>
          <p:nvSpPr>
            <p:cNvPr id="31" name="Google Shape;31;p46"/>
            <p:cNvSpPr/>
            <p:nvPr/>
          </p:nvSpPr>
          <p:spPr>
            <a:xfrm>
              <a:off x="6096000" y="3924300"/>
              <a:ext cx="29972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dk1"/>
                </a:solidFill>
                <a:latin typeface="Calibri"/>
                <a:ea typeface="Calibri"/>
                <a:cs typeface="Calibri"/>
                <a:sym typeface="Calibri"/>
              </a:endParaRPr>
            </a:p>
          </p:txBody>
        </p:sp>
        <p:pic>
          <p:nvPicPr>
            <p:cNvPr id="32" name="Google Shape;32;p46" descr="LOGO.gif"/>
            <p:cNvPicPr preferRelativeResize="0"/>
            <p:nvPr/>
          </p:nvPicPr>
          <p:blipFill rotWithShape="1">
            <a:blip r:embed="rId2"/>
            <a:srcRect b="10713"/>
            <a:stretch>
              <a:fillRect/>
            </a:stretch>
          </p:blipFill>
          <p:spPr>
            <a:xfrm>
              <a:off x="6502400" y="4152900"/>
              <a:ext cx="2057400" cy="635000"/>
            </a:xfrm>
            <a:prstGeom prst="rect">
              <a:avLst/>
            </a:prstGeom>
            <a:noFill/>
            <a:ln>
              <a:noFill/>
            </a:ln>
          </p:spPr>
        </p:pic>
        <p:sp>
          <p:nvSpPr>
            <p:cNvPr id="33" name="Google Shape;33;p46"/>
            <p:cNvSpPr/>
            <p:nvPr/>
          </p:nvSpPr>
          <p:spPr>
            <a:xfrm>
              <a:off x="6477000" y="4114800"/>
              <a:ext cx="2076450" cy="68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Calibri"/>
                <a:ea typeface="Calibri"/>
                <a:cs typeface="Calibri"/>
                <a:sym typeface="Calibri"/>
              </a:endParaRPr>
            </a:p>
          </p:txBody>
        </p:sp>
      </p:grpSp>
      <p:pic>
        <p:nvPicPr>
          <p:cNvPr id="34" name="Google Shape;34;p46" descr="logo.jpg"/>
          <p:cNvPicPr preferRelativeResize="0"/>
          <p:nvPr/>
        </p:nvPicPr>
        <p:blipFill rotWithShape="1">
          <a:blip r:embed="rId3"/>
          <a:srcRect/>
          <a:stretch>
            <a:fillRect/>
          </a:stretch>
        </p:blipFill>
        <p:spPr>
          <a:xfrm>
            <a:off x="6553200" y="228600"/>
            <a:ext cx="1920875" cy="609600"/>
          </a:xfrm>
          <a:prstGeom prst="rect">
            <a:avLst/>
          </a:prstGeom>
          <a:noFill/>
          <a:ln>
            <a:noFill/>
          </a:ln>
        </p:spPr>
      </p:pic>
      <p:sp>
        <p:nvSpPr>
          <p:cNvPr id="35" name="Google Shape;35;p4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200">
                <a:latin typeface="Times New Roman" panose="02020503050405090304"/>
                <a:ea typeface="Times New Roman" panose="02020503050405090304"/>
                <a:cs typeface="Times New Roman" panose="02020503050405090304"/>
                <a:sym typeface="Times New Roman" panose="02020503050405090304"/>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6" name="Google Shape;36;p46"/>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lvl1pPr marL="457200" lvl="0"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1pPr>
            <a:lvl2pPr marL="914400" lvl="1"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2pPr>
            <a:lvl3pPr marL="1371600" lvl="2"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3pPr>
            <a:lvl4pPr marL="1828800" lvl="3"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4pPr>
            <a:lvl5pPr marL="2286000" lvl="4"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7" name="Google Shape;37;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L="0" marR="0" lvl="1"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2pPr>
            <a:lvl3pPr marL="0" marR="0" lvl="2"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3pPr>
            <a:lvl4pPr marL="0" marR="0" lvl="3"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4pPr>
            <a:lvl5pPr marL="0" marR="0" lvl="4"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5pPr>
            <a:lvl6pPr marL="0" marR="0" lvl="5"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6pPr>
            <a:lvl7pPr marL="0" marR="0" lvl="6"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7pPr>
            <a:lvl8pPr marL="0" marR="0" lvl="7"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8pPr>
            <a:lvl9pPr marL="0" marR="0" lvl="8"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advTm="4000">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
        <p:cNvGrpSpPr/>
        <p:nvPr/>
      </p:nvGrpSpPr>
      <p:grpSpPr>
        <a:xfrm>
          <a:off x="0" y="0"/>
          <a:ext cx="0" cy="0"/>
          <a:chOff x="0" y="0"/>
          <a:chExt cx="0" cy="0"/>
        </a:xfrm>
      </p:grpSpPr>
      <p:sp>
        <p:nvSpPr>
          <p:cNvPr id="41" name="Google Shape;41;p47"/>
          <p:cNvSpPr txBox="1">
            <a:spLocks noGrp="1"/>
          </p:cNvSpPr>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200" b="1">
                <a:latin typeface="Times New Roman" panose="02020503050405090304"/>
                <a:ea typeface="Times New Roman" panose="02020503050405090304"/>
                <a:cs typeface="Times New Roman" panose="02020503050405090304"/>
                <a:sym typeface="Times New Roman" panose="02020503050405090304"/>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47"/>
          <p:cNvSpPr txBox="1">
            <a:spLocks noGrp="1"/>
          </p:cNvSpPr>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43" name="Google Shape;43;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L="0" marR="0" lvl="1"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2pPr>
            <a:lvl3pPr marL="0" marR="0" lvl="2"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3pPr>
            <a:lvl4pPr marL="0" marR="0" lvl="3"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4pPr>
            <a:lvl5pPr marL="0" marR="0" lvl="4"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5pPr>
            <a:lvl6pPr marL="0" marR="0" lvl="5"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6pPr>
            <a:lvl7pPr marL="0" marR="0" lvl="6"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7pPr>
            <a:lvl8pPr marL="0" marR="0" lvl="7"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8pPr>
            <a:lvl9pPr marL="0" marR="0" lvl="8"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transition advTm="4000">
    <p:cut/>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9pPr>
          </a:lstStyle>
          <a:p>
            <a:endParaRPr/>
          </a:p>
        </p:txBody>
      </p:sp>
      <p:sp>
        <p:nvSpPr>
          <p:cNvPr id="11" name="Google Shape;11;p44"/>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panose="020B0604020202090204"/>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panose="020B0604020202090204"/>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panose="020B0604020202090204"/>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L="0" marR="0" lvl="1"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2pPr>
            <a:lvl3pPr marL="0" marR="0" lvl="2"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3pPr>
            <a:lvl4pPr marL="0" marR="0" lvl="3"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4pPr>
            <a:lvl5pPr marL="0" marR="0" lvl="4"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5pPr>
            <a:lvl6pPr marL="0" marR="0" lvl="5"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6pPr>
            <a:lvl7pPr marL="0" marR="0" lvl="6"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7pPr>
            <a:lvl8pPr marL="0" marR="0" lvl="7"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8pPr>
            <a:lvl9pPr marL="0" marR="0" lvl="8"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9pPr>
          </a:lstStyle>
          <a:p>
            <a:pPr marL="0" lvl="0" indent="0" algn="r" rtl="0">
              <a:spcBef>
                <a:spcPts val="0"/>
              </a:spcBef>
              <a:spcAft>
                <a:spcPts val="0"/>
              </a:spcAft>
              <a:buNone/>
            </a:pPr>
            <a:fld id="{00000000-1234-1234-1234-123412341234}" type="slidenum">
              <a:rPr lang="en-US"/>
              <a:t>‹#›</a:t>
            </a:fld>
            <a:endParaRPr lang="en-US"/>
          </a:p>
        </p:txBody>
      </p:sp>
      <p:sp>
        <p:nvSpPr>
          <p:cNvPr id="15" name="Google Shape;15;p44"/>
          <p:cNvSpPr/>
          <p:nvPr/>
        </p:nvSpPr>
        <p:spPr>
          <a:xfrm>
            <a:off x="0" y="0"/>
            <a:ext cx="91440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dk1"/>
              </a:solidFill>
              <a:latin typeface="Calibri"/>
              <a:ea typeface="Calibri"/>
              <a:cs typeface="Calibri"/>
              <a:sym typeface="Calibri"/>
            </a:endParaRPr>
          </a:p>
        </p:txBody>
      </p:sp>
      <p:sp>
        <p:nvSpPr>
          <p:cNvPr id="16" name="Google Shape;16;p44"/>
          <p:cNvSpPr/>
          <p:nvPr/>
        </p:nvSpPr>
        <p:spPr>
          <a:xfrm rot="10800000" flipH="1">
            <a:off x="0" y="6705600"/>
            <a:ext cx="9144000" cy="198116"/>
          </a:xfrm>
          <a:prstGeom prst="rect">
            <a:avLst/>
          </a:prstGeom>
          <a:solidFill>
            <a:srgbClr val="FF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dk1"/>
              </a:solidFill>
              <a:latin typeface="Calibri"/>
              <a:ea typeface="Calibri"/>
              <a:cs typeface="Calibri"/>
              <a:sym typeface="Calibri"/>
            </a:endParaRPr>
          </a:p>
        </p:txBody>
      </p:sp>
      <p:pic>
        <p:nvPicPr>
          <p:cNvPr id="17" name="Google Shape;17;p44" descr="LOGO.gif"/>
          <p:cNvPicPr preferRelativeResize="0"/>
          <p:nvPr/>
        </p:nvPicPr>
        <p:blipFill rotWithShape="1">
          <a:blip r:embed="rId5"/>
          <a:srcRect b="10713"/>
          <a:stretch>
            <a:fillRect/>
          </a:stretch>
        </p:blipFill>
        <p:spPr>
          <a:xfrm>
            <a:off x="6553200" y="228600"/>
            <a:ext cx="2057400" cy="635000"/>
          </a:xfrm>
          <a:prstGeom prst="rect">
            <a:avLst/>
          </a:prstGeom>
          <a:noFill/>
          <a:ln>
            <a:noFill/>
          </a:ln>
        </p:spPr>
      </p:pic>
      <p:pic>
        <p:nvPicPr>
          <p:cNvPr id="18" name="Google Shape;18;p44" descr="LOGO.gif"/>
          <p:cNvPicPr preferRelativeResize="0"/>
          <p:nvPr/>
        </p:nvPicPr>
        <p:blipFill rotWithShape="1">
          <a:blip r:embed="rId5"/>
          <a:srcRect b="10713"/>
          <a:stretch>
            <a:fillRect/>
          </a:stretch>
        </p:blipFill>
        <p:spPr>
          <a:xfrm>
            <a:off x="6553200" y="228600"/>
            <a:ext cx="2057400" cy="635000"/>
          </a:xfrm>
          <a:prstGeom prst="rect">
            <a:avLst/>
          </a:prstGeom>
          <a:noFill/>
          <a:ln>
            <a:noFill/>
          </a:ln>
        </p:spPr>
      </p:pic>
      <p:grpSp>
        <p:nvGrpSpPr>
          <p:cNvPr id="19" name="Google Shape;19;p44"/>
          <p:cNvGrpSpPr/>
          <p:nvPr/>
        </p:nvGrpSpPr>
        <p:grpSpPr>
          <a:xfrm>
            <a:off x="6146800" y="0"/>
            <a:ext cx="2997200" cy="876300"/>
            <a:chOff x="6096000" y="3924300"/>
            <a:chExt cx="2997200" cy="876300"/>
          </a:xfrm>
        </p:grpSpPr>
        <p:sp>
          <p:nvSpPr>
            <p:cNvPr id="20" name="Google Shape;20;p44"/>
            <p:cNvSpPr/>
            <p:nvPr/>
          </p:nvSpPr>
          <p:spPr>
            <a:xfrm>
              <a:off x="6096000" y="3924300"/>
              <a:ext cx="29972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dk1"/>
                </a:solidFill>
                <a:latin typeface="Calibri"/>
                <a:ea typeface="Calibri"/>
                <a:cs typeface="Calibri"/>
                <a:sym typeface="Calibri"/>
              </a:endParaRPr>
            </a:p>
          </p:txBody>
        </p:sp>
        <p:pic>
          <p:nvPicPr>
            <p:cNvPr id="21" name="Google Shape;21;p44" descr="LOGO.gif"/>
            <p:cNvPicPr preferRelativeResize="0"/>
            <p:nvPr/>
          </p:nvPicPr>
          <p:blipFill rotWithShape="1">
            <a:blip r:embed="rId5"/>
            <a:srcRect b="10713"/>
            <a:stretch>
              <a:fillRect/>
            </a:stretch>
          </p:blipFill>
          <p:spPr>
            <a:xfrm>
              <a:off x="6502400" y="4152900"/>
              <a:ext cx="2057400" cy="635000"/>
            </a:xfrm>
            <a:prstGeom prst="rect">
              <a:avLst/>
            </a:prstGeom>
            <a:noFill/>
            <a:ln>
              <a:noFill/>
            </a:ln>
          </p:spPr>
        </p:pic>
        <p:sp>
          <p:nvSpPr>
            <p:cNvPr id="22" name="Google Shape;22;p44"/>
            <p:cNvSpPr/>
            <p:nvPr/>
          </p:nvSpPr>
          <p:spPr>
            <a:xfrm>
              <a:off x="6477000" y="4114800"/>
              <a:ext cx="2076450" cy="68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Calibri"/>
                <a:ea typeface="Calibri"/>
                <a:cs typeface="Calibri"/>
                <a:sym typeface="Calibri"/>
              </a:endParaRPr>
            </a:p>
          </p:txBody>
        </p:sp>
      </p:grpSp>
      <p:pic>
        <p:nvPicPr>
          <p:cNvPr id="23" name="Google Shape;23;p44" descr="logo.jpg"/>
          <p:cNvPicPr preferRelativeResize="0"/>
          <p:nvPr/>
        </p:nvPicPr>
        <p:blipFill rotWithShape="1">
          <a:blip r:embed="rId6"/>
          <a:srcRect/>
          <a:stretch>
            <a:fillRect/>
          </a:stretch>
        </p:blipFill>
        <p:spPr>
          <a:xfrm>
            <a:off x="6553200" y="228600"/>
            <a:ext cx="1920875" cy="609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transition advTm="4000">
    <p:cut/>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webp"/><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example.com/products?category=mobile&amp;brand=apple" TargetMode="External"/><Relationship Id="rId2" Type="http://schemas.openxmlformats.org/officeDocument/2006/relationships/hyperlink" Target="https://example.com/search?q=computer"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1"/>
          <p:cNvSpPr txBox="1"/>
          <p:nvPr/>
        </p:nvSpPr>
        <p:spPr>
          <a:xfrm>
            <a:off x="1793034" y="2132856"/>
            <a:ext cx="5793600" cy="892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panose="020B0604020202090204"/>
              <a:buNone/>
            </a:pPr>
            <a:r>
              <a:rPr lang="en-US" sz="32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rPr>
              <a:t>IWT</a:t>
            </a:r>
            <a:endParaRPr sz="32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endParaRPr>
          </a:p>
          <a:p>
            <a:pPr marL="0" marR="0" lvl="0" indent="0" algn="ctr" rtl="0">
              <a:lnSpc>
                <a:spcPct val="100000"/>
              </a:lnSpc>
              <a:spcBef>
                <a:spcPts val="0"/>
              </a:spcBef>
              <a:spcAft>
                <a:spcPts val="0"/>
              </a:spcAft>
              <a:buClr>
                <a:srgbClr val="000000"/>
              </a:buClr>
              <a:buSzPts val="2000"/>
              <a:buFont typeface="Arial" panose="020B0604020202090204"/>
              <a:buNone/>
            </a:pPr>
            <a:r>
              <a:rPr lang="en-US" sz="20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rPr>
              <a:t>(26CSE010</a:t>
            </a:r>
            <a:r>
              <a:rPr lang="en-US" sz="2000" b="1">
                <a:solidFill>
                  <a:schemeClr val="dk1"/>
                </a:solidFill>
                <a:latin typeface="Times New Roman" panose="02020503050405090304"/>
                <a:ea typeface="Times New Roman" panose="02020503050405090304"/>
                <a:cs typeface="Times New Roman" panose="02020503050405090304"/>
                <a:sym typeface="Times New Roman" panose="02020503050405090304"/>
              </a:rPr>
              <a:t>6</a:t>
            </a:r>
            <a:r>
              <a:rPr lang="en-US" sz="20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rPr>
              <a:t>)</a:t>
            </a:r>
            <a:endParaRPr sz="20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51" name="Google Shape;51;p1"/>
          <p:cNvSpPr txBox="1"/>
          <p:nvPr/>
        </p:nvSpPr>
        <p:spPr>
          <a:xfrm>
            <a:off x="1793034" y="4140370"/>
            <a:ext cx="5557800" cy="17824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panose="020B0604020202090204"/>
              <a:buNone/>
            </a:pPr>
            <a:r>
              <a:rPr lang="en-US"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rPr>
              <a:t>Dr. Kamal</a:t>
            </a:r>
            <a:endParaRPr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endParaRPr>
          </a:p>
          <a:p>
            <a:pPr marL="0" marR="0" lvl="0" indent="0" algn="ctr" rtl="0">
              <a:lnSpc>
                <a:spcPct val="100000"/>
              </a:lnSpc>
              <a:spcBef>
                <a:spcPts val="0"/>
              </a:spcBef>
              <a:spcAft>
                <a:spcPts val="0"/>
              </a:spcAft>
              <a:buClr>
                <a:srgbClr val="000000"/>
              </a:buClr>
              <a:buSzPts val="2200"/>
              <a:buFont typeface="Arial" panose="020B0604020202090204"/>
              <a:buNone/>
            </a:pPr>
            <a:endParaRPr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endParaRPr>
          </a:p>
          <a:p>
            <a:pPr marL="0" marR="0" lvl="0" indent="0" algn="ctr" rtl="0">
              <a:lnSpc>
                <a:spcPct val="100000"/>
              </a:lnSpc>
              <a:spcBef>
                <a:spcPts val="0"/>
              </a:spcBef>
              <a:spcAft>
                <a:spcPts val="0"/>
              </a:spcAft>
              <a:buClr>
                <a:srgbClr val="000000"/>
              </a:buClr>
              <a:buSzPts val="2000"/>
              <a:buFont typeface="Arial" panose="020B0604020202090204"/>
              <a:buNone/>
            </a:pPr>
            <a:r>
              <a:rPr lang="en-US"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rPr>
              <a:t>Chitkara University Institute of Engineering and Technology</a:t>
            </a:r>
            <a:endParaRPr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endParaRPr>
          </a:p>
          <a:p>
            <a:pPr marL="0" marR="0" lvl="0" indent="0" algn="ctr" rtl="0">
              <a:lnSpc>
                <a:spcPct val="100000"/>
              </a:lnSpc>
              <a:spcBef>
                <a:spcPts val="0"/>
              </a:spcBef>
              <a:spcAft>
                <a:spcPts val="0"/>
              </a:spcAft>
              <a:buClr>
                <a:srgbClr val="000000"/>
              </a:buClr>
              <a:buSzPts val="2000"/>
              <a:buFont typeface="Arial" panose="020B0604020202090204"/>
              <a:buNone/>
            </a:pPr>
            <a:r>
              <a:rPr lang="en-US"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rPr>
              <a:t>Chitkara University</a:t>
            </a:r>
            <a:endParaRPr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endParaRPr>
          </a:p>
        </p:txBody>
      </p:sp>
    </p:spTree>
  </p:cSld>
  <p:clrMapOvr>
    <a:masterClrMapping/>
  </p:clrMapOvr>
  <p:transition advTm="4000">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Learning Outcomes</a:t>
            </a:r>
          </a:p>
        </p:txBody>
      </p:sp>
      <p:sp>
        <p:nvSpPr>
          <p:cNvPr id="57" name="Google Shape;57;p2"/>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a:t>After this lecture, students will be able to:</a:t>
            </a:r>
          </a:p>
          <a:p>
            <a:pPr marL="88900" lvl="0" indent="0" algn="l" rtl="0">
              <a:lnSpc>
                <a:spcPct val="100000"/>
              </a:lnSpc>
              <a:spcBef>
                <a:spcPts val="440"/>
              </a:spcBef>
              <a:spcAft>
                <a:spcPts val="0"/>
              </a:spcAft>
              <a:buSzPts val="2200"/>
              <a:buNone/>
            </a:pPr>
            <a:endParaRPr lang="en-US"/>
          </a:p>
          <a:p>
            <a:pPr marL="457200" lvl="0" indent="-368300" algn="l" rtl="0">
              <a:lnSpc>
                <a:spcPct val="140000"/>
              </a:lnSpc>
              <a:spcBef>
                <a:spcPts val="440"/>
              </a:spcBef>
              <a:spcAft>
                <a:spcPts val="0"/>
              </a:spcAft>
              <a:buSzPts val="2200"/>
              <a:buChar char="•"/>
            </a:pPr>
            <a:r>
              <a:rPr lang="en-US"/>
              <a:t>Understand Web Technologies</a:t>
            </a:r>
          </a:p>
          <a:p>
            <a:pPr marL="457200" lvl="0" indent="-368300" algn="l" rtl="0">
              <a:lnSpc>
                <a:spcPct val="140000"/>
              </a:lnSpc>
              <a:spcBef>
                <a:spcPts val="440"/>
              </a:spcBef>
              <a:spcAft>
                <a:spcPts val="0"/>
              </a:spcAft>
              <a:buSzPts val="2200"/>
              <a:buChar char="•"/>
            </a:pPr>
            <a:r>
              <a:rPr lang="en-US"/>
              <a:t>Explain WWW evolution</a:t>
            </a:r>
          </a:p>
          <a:p>
            <a:pPr marL="457200" lvl="0" indent="-368300" algn="l" rtl="0">
              <a:lnSpc>
                <a:spcPct val="140000"/>
              </a:lnSpc>
              <a:spcBef>
                <a:spcPts val="440"/>
              </a:spcBef>
              <a:spcAft>
                <a:spcPts val="0"/>
              </a:spcAft>
              <a:buSzPts val="2200"/>
              <a:buChar char="•"/>
            </a:pPr>
            <a:r>
              <a:rPr lang="en-US"/>
              <a:t>Describe Internet Architecture</a:t>
            </a:r>
          </a:p>
          <a:p>
            <a:pPr marL="457200" lvl="0" indent="-368300" algn="l" rtl="0">
              <a:lnSpc>
                <a:spcPct val="140000"/>
              </a:lnSpc>
              <a:spcBef>
                <a:spcPts val="440"/>
              </a:spcBef>
              <a:spcAft>
                <a:spcPts val="0"/>
              </a:spcAft>
              <a:buSzPts val="2200"/>
              <a:buChar char="•"/>
            </a:pPr>
            <a:r>
              <a:rPr lang="en-US"/>
              <a:t>Differentiate Frontend &amp; Backend</a:t>
            </a:r>
          </a:p>
          <a:p>
            <a:pPr marL="457200" lvl="0" indent="-368300" algn="l" rtl="0">
              <a:lnSpc>
                <a:spcPct val="140000"/>
              </a:lnSpc>
              <a:spcBef>
                <a:spcPts val="440"/>
              </a:spcBef>
              <a:spcAft>
                <a:spcPts val="0"/>
              </a:spcAft>
              <a:buSzPts val="2200"/>
              <a:buChar char="•"/>
            </a:pPr>
            <a:r>
              <a:rPr lang="en-US"/>
              <a:t>Understand HTTP/HTTPS</a:t>
            </a:r>
          </a:p>
          <a:p>
            <a:pPr marL="457200" lvl="0" indent="-368300" algn="l" rtl="0">
              <a:lnSpc>
                <a:spcPct val="140000"/>
              </a:lnSpc>
              <a:spcBef>
                <a:spcPts val="440"/>
              </a:spcBef>
              <a:spcAft>
                <a:spcPts val="0"/>
              </a:spcAft>
              <a:buSzPts val="2200"/>
              <a:buChar char="•"/>
            </a:pPr>
            <a:r>
              <a:rPr lang="en-US"/>
              <a:t>Explain DNS, URL, Domain Names</a:t>
            </a:r>
          </a:p>
          <a:p>
            <a:pPr marL="457200" lvl="0" indent="-368300" algn="l" rtl="0">
              <a:lnSpc>
                <a:spcPct val="140000"/>
              </a:lnSpc>
              <a:spcBef>
                <a:spcPts val="440"/>
              </a:spcBef>
              <a:spcAft>
                <a:spcPts val="0"/>
              </a:spcAft>
              <a:buSzPts val="2200"/>
              <a:buChar char="•"/>
            </a:pPr>
            <a:r>
              <a:rPr lang="en-US"/>
              <a:t>Understand Web Hosting</a:t>
            </a:r>
          </a:p>
        </p:txBody>
      </p:sp>
    </p:spTree>
  </p:cSld>
  <p:clrMapOvr>
    <a:masterClrMapping/>
  </p:clrMapOvr>
  <p:transition advTm="4000">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Web Technology?</a:t>
            </a:r>
          </a:p>
        </p:txBody>
      </p:sp>
      <p:sp>
        <p:nvSpPr>
          <p:cNvPr id="63" name="Google Shape;63;p3"/>
          <p:cNvSpPr txBox="1">
            <a:spLocks noGrp="1"/>
          </p:cNvSpPr>
          <p:nvPr>
            <p:ph type="body" idx="1"/>
          </p:nvPr>
        </p:nvSpPr>
        <p:spPr>
          <a:xfrm>
            <a:off x="457200" y="741680"/>
            <a:ext cx="8229600" cy="5798185"/>
          </a:xfrm>
          <a:prstGeom prst="rect">
            <a:avLst/>
          </a:prstGeom>
          <a:noFill/>
          <a:ln>
            <a:noFill/>
          </a:ln>
        </p:spPr>
        <p:txBody>
          <a:bodyPr spcFirstLastPara="1" wrap="square" lIns="91425" tIns="45700" rIns="91425" bIns="45700" anchor="t" anchorCtr="0">
            <a:noAutofit/>
          </a:bodyPr>
          <a:lstStyle/>
          <a:p>
            <a:pPr marL="121920" lvl="0" indent="0" algn="l" rtl="0">
              <a:lnSpc>
                <a:spcPct val="130000"/>
              </a:lnSpc>
              <a:spcBef>
                <a:spcPts val="440"/>
              </a:spcBef>
              <a:spcAft>
                <a:spcPts val="0"/>
              </a:spcAft>
              <a:buSzPts val="2200"/>
              <a:buNone/>
            </a:pPr>
            <a:endParaRPr/>
          </a:p>
          <a:p>
            <a:pPr marL="121920" lvl="0" indent="0" algn="l" rtl="0">
              <a:lnSpc>
                <a:spcPct val="130000"/>
              </a:lnSpc>
              <a:spcBef>
                <a:spcPts val="440"/>
              </a:spcBef>
              <a:spcAft>
                <a:spcPts val="0"/>
              </a:spcAft>
              <a:buSzPts val="2200"/>
              <a:buNone/>
            </a:pPr>
            <a:r>
              <a:rPr lang="en-US"/>
              <a:t>Web Technology refers to the collection of technologies, tools, programming languages, and protocols used to create, develop, and maintain websites and web applications that run over the Internet.</a:t>
            </a:r>
          </a:p>
          <a:p>
            <a:pPr marL="121920" lvl="0" indent="0" algn="l" rtl="0">
              <a:lnSpc>
                <a:spcPct val="130000"/>
              </a:lnSpc>
              <a:spcBef>
                <a:spcPts val="440"/>
              </a:spcBef>
              <a:spcAft>
                <a:spcPts val="0"/>
              </a:spcAft>
              <a:buSzPts val="2200"/>
              <a:buNone/>
            </a:pPr>
            <a:endParaRPr lang="en-US"/>
          </a:p>
          <a:p>
            <a:pPr marL="88900" lvl="0" indent="0" algn="l" rtl="0">
              <a:lnSpc>
                <a:spcPct val="130000"/>
              </a:lnSpc>
              <a:spcBef>
                <a:spcPts val="440"/>
              </a:spcBef>
              <a:spcAft>
                <a:spcPts val="0"/>
              </a:spcAft>
              <a:buSzPts val="2200"/>
              <a:buNone/>
            </a:pPr>
            <a:r>
              <a:rPr lang="en-US" b="1">
                <a:latin typeface="Times"/>
                <a:ea typeface="Times"/>
                <a:cs typeface="Times"/>
                <a:sym typeface="Times"/>
              </a:rPr>
              <a:t>Importance</a:t>
            </a:r>
            <a:endParaRPr b="1">
              <a:latin typeface="Times"/>
              <a:ea typeface="Times"/>
              <a:cs typeface="Times"/>
              <a:sym typeface="Times"/>
            </a:endParaRPr>
          </a:p>
          <a:p>
            <a:pPr marL="497205" lvl="0" indent="-408305" algn="l" rtl="0">
              <a:lnSpc>
                <a:spcPct val="130000"/>
              </a:lnSpc>
              <a:spcBef>
                <a:spcPts val="440"/>
              </a:spcBef>
              <a:spcAft>
                <a:spcPts val="0"/>
              </a:spcAft>
              <a:buSzPts val="2200"/>
              <a:buChar char="•"/>
            </a:pPr>
            <a:r>
              <a:rPr lang="en-US"/>
              <a:t>Enables worldwide access to information and services.</a:t>
            </a:r>
          </a:p>
          <a:p>
            <a:pPr marL="497205" lvl="0" indent="-408305" algn="l" rtl="0">
              <a:lnSpc>
                <a:spcPct val="130000"/>
              </a:lnSpc>
              <a:spcBef>
                <a:spcPts val="440"/>
              </a:spcBef>
              <a:spcAft>
                <a:spcPts val="0"/>
              </a:spcAft>
              <a:buSzPts val="2200"/>
              <a:buChar char="•"/>
            </a:pPr>
            <a:r>
              <a:rPr lang="en-US"/>
              <a:t>Supports online communication, learning, shopping, and banking.</a:t>
            </a:r>
          </a:p>
          <a:p>
            <a:pPr marL="497205" lvl="0" indent="-408305" algn="l" rtl="0">
              <a:lnSpc>
                <a:spcPct val="130000"/>
              </a:lnSpc>
              <a:spcBef>
                <a:spcPts val="440"/>
              </a:spcBef>
              <a:spcAft>
                <a:spcPts val="0"/>
              </a:spcAft>
              <a:buSzPts val="2200"/>
              <a:buChar char="•"/>
            </a:pPr>
            <a:r>
              <a:rPr lang="en-US"/>
              <a:t>Provides interactive and dynamic web applications.</a:t>
            </a:r>
          </a:p>
          <a:p>
            <a:pPr marL="536575" lvl="0" indent="-375285" algn="l" rtl="0">
              <a:lnSpc>
                <a:spcPct val="130000"/>
              </a:lnSpc>
              <a:spcBef>
                <a:spcPts val="440"/>
              </a:spcBef>
              <a:spcAft>
                <a:spcPts val="0"/>
              </a:spcAft>
              <a:buSzPts val="2200"/>
              <a:buChar char="•"/>
            </a:pPr>
            <a:r>
              <a:rPr lang="en-US"/>
              <a:t>Forms the foundation of modern digital businesses.</a:t>
            </a:r>
          </a:p>
          <a:p>
            <a:pPr marL="161290" lvl="0" indent="0" algn="l" rtl="0">
              <a:lnSpc>
                <a:spcPct val="130000"/>
              </a:lnSpc>
              <a:spcBef>
                <a:spcPts val="440"/>
              </a:spcBef>
              <a:spcAft>
                <a:spcPts val="0"/>
              </a:spcAft>
              <a:buSzPts val="2200"/>
              <a:buNone/>
            </a:pPr>
            <a:endParaRPr lang="en-US"/>
          </a:p>
        </p:txBody>
      </p:sp>
    </p:spTree>
  </p:cSld>
  <p:clrMapOvr>
    <a:masterClrMapping/>
  </p:clrMapOvr>
  <p:transition advTm="4000">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p>
        </p:txBody>
      </p:sp>
      <p:sp>
        <p:nvSpPr>
          <p:cNvPr id="69" name="Google Shape;69;p4"/>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161290" lvl="0" indent="0" algn="l" rtl="0">
              <a:lnSpc>
                <a:spcPct val="130000"/>
              </a:lnSpc>
              <a:spcBef>
                <a:spcPts val="440"/>
              </a:spcBef>
              <a:spcAft>
                <a:spcPts val="0"/>
              </a:spcAft>
              <a:buSzPts val="2200"/>
              <a:buNone/>
            </a:pPr>
            <a:r>
              <a:rPr lang="en-US" b="1">
                <a:latin typeface="Times"/>
                <a:ea typeface="Times"/>
                <a:cs typeface="Times"/>
                <a:sym typeface="Times"/>
              </a:rPr>
              <a:t>Characteristics</a:t>
            </a:r>
            <a:endParaRPr b="1">
              <a:latin typeface="Times"/>
              <a:ea typeface="Times"/>
              <a:cs typeface="Times"/>
              <a:sym typeface="Times"/>
            </a:endParaRPr>
          </a:p>
          <a:p>
            <a:pPr marL="536575" lvl="0" indent="-375285" algn="l" rtl="0">
              <a:lnSpc>
                <a:spcPct val="130000"/>
              </a:lnSpc>
              <a:spcBef>
                <a:spcPts val="440"/>
              </a:spcBef>
              <a:spcAft>
                <a:spcPts val="0"/>
              </a:spcAft>
              <a:buSzPts val="2200"/>
              <a:buChar char="•"/>
            </a:pPr>
            <a:r>
              <a:rPr lang="en-US"/>
              <a:t>Platform Independent: Works on Windows, macOS, Linux, Android, and iOS.</a:t>
            </a:r>
          </a:p>
          <a:p>
            <a:pPr marL="536575" lvl="0" indent="-375285" algn="l" rtl="0">
              <a:lnSpc>
                <a:spcPct val="130000"/>
              </a:lnSpc>
              <a:spcBef>
                <a:spcPts val="440"/>
              </a:spcBef>
              <a:spcAft>
                <a:spcPts val="0"/>
              </a:spcAft>
              <a:buSzPts val="2200"/>
              <a:buChar char="•"/>
            </a:pPr>
            <a:r>
              <a:rPr lang="en-US"/>
              <a:t>Client-Server Architecture: Browser (client) communicates with the web server.</a:t>
            </a:r>
          </a:p>
          <a:p>
            <a:pPr marL="536575" lvl="0" indent="-375285" algn="l" rtl="0">
              <a:lnSpc>
                <a:spcPct val="130000"/>
              </a:lnSpc>
              <a:spcBef>
                <a:spcPts val="440"/>
              </a:spcBef>
              <a:spcAft>
                <a:spcPts val="0"/>
              </a:spcAft>
              <a:buSzPts val="2200"/>
              <a:buChar char="•"/>
            </a:pPr>
            <a:r>
              <a:rPr lang="en-US"/>
              <a:t>Interactive: Supports multimedia, animations, and user interaction.</a:t>
            </a:r>
          </a:p>
          <a:p>
            <a:pPr marL="536575" lvl="0" indent="-375285" algn="l" rtl="0">
              <a:lnSpc>
                <a:spcPct val="130000"/>
              </a:lnSpc>
              <a:spcBef>
                <a:spcPts val="440"/>
              </a:spcBef>
              <a:spcAft>
                <a:spcPts val="0"/>
              </a:spcAft>
              <a:buSzPts val="2200"/>
              <a:buChar char="•"/>
            </a:pPr>
            <a:r>
              <a:rPr lang="en-US"/>
              <a:t>Scalable: Can handle a small website or millions of users.</a:t>
            </a:r>
          </a:p>
          <a:p>
            <a:pPr marL="536575" lvl="0" indent="-375285" algn="l" rtl="0">
              <a:lnSpc>
                <a:spcPct val="130000"/>
              </a:lnSpc>
              <a:spcBef>
                <a:spcPts val="440"/>
              </a:spcBef>
              <a:spcAft>
                <a:spcPts val="0"/>
              </a:spcAft>
              <a:buSzPts val="2200"/>
              <a:buChar char="•"/>
            </a:pPr>
            <a:r>
              <a:rPr lang="en-US"/>
              <a:t>Accessible: Available anytime and anywhere with an Internet connection.</a:t>
            </a:r>
          </a:p>
          <a:p>
            <a:pPr marL="457200" lvl="0" indent="-228600" algn="l" rtl="0">
              <a:lnSpc>
                <a:spcPct val="100000"/>
              </a:lnSpc>
              <a:spcBef>
                <a:spcPts val="440"/>
              </a:spcBef>
              <a:spcAft>
                <a:spcPts val="0"/>
              </a:spcAft>
              <a:buClr>
                <a:schemeClr val="dk1"/>
              </a:buClr>
              <a:buSzPts val="2200"/>
              <a:buNone/>
            </a:pPr>
            <a:endParaRPr lang="en-US"/>
          </a:p>
        </p:txBody>
      </p:sp>
    </p:spTree>
  </p:cSld>
  <p:clrMapOvr>
    <a:masterClrMapping/>
  </p:clrMapOvr>
  <p:transition advTm="4000">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p>
        </p:txBody>
      </p:sp>
      <p:sp>
        <p:nvSpPr>
          <p:cNvPr id="75" name="Google Shape;75;p5"/>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50000"/>
              </a:lnSpc>
              <a:spcBef>
                <a:spcPts val="440"/>
              </a:spcBef>
              <a:spcAft>
                <a:spcPts val="0"/>
              </a:spcAft>
              <a:buSzPts val="2200"/>
              <a:buNone/>
            </a:pPr>
            <a:r>
              <a:rPr lang="en-US" b="1">
                <a:latin typeface="Times"/>
                <a:ea typeface="Times"/>
                <a:cs typeface="Times"/>
                <a:sym typeface="Times"/>
              </a:rPr>
              <a:t>Applications</a:t>
            </a:r>
            <a:endParaRPr b="1">
              <a:latin typeface="Times"/>
              <a:ea typeface="Times"/>
              <a:cs typeface="Times"/>
              <a:sym typeface="Times"/>
            </a:endParaRPr>
          </a:p>
          <a:p>
            <a:pPr marL="88900" lvl="0" indent="0" algn="l" rtl="0">
              <a:lnSpc>
                <a:spcPct val="150000"/>
              </a:lnSpc>
              <a:spcBef>
                <a:spcPts val="440"/>
              </a:spcBef>
              <a:spcAft>
                <a:spcPts val="0"/>
              </a:spcAft>
              <a:buSzPts val="2200"/>
              <a:buNone/>
            </a:pPr>
            <a:endParaRPr b="1">
              <a:latin typeface="Times"/>
              <a:ea typeface="Times"/>
              <a:cs typeface="Times"/>
              <a:sym typeface="Times"/>
            </a:endParaRPr>
          </a:p>
          <a:p>
            <a:pPr marL="457200" lvl="0" indent="-368300" algn="l" rtl="0">
              <a:lnSpc>
                <a:spcPct val="150000"/>
              </a:lnSpc>
              <a:spcBef>
                <a:spcPts val="440"/>
              </a:spcBef>
              <a:spcAft>
                <a:spcPts val="0"/>
              </a:spcAft>
              <a:buSzPts val="2200"/>
              <a:buChar char="•"/>
            </a:pPr>
            <a:r>
              <a:rPr lang="en-US"/>
              <a:t>E-commerce websites (Amazon, Flipkart)</a:t>
            </a:r>
          </a:p>
          <a:p>
            <a:pPr marL="457200" lvl="0" indent="-368300" algn="l" rtl="0">
              <a:lnSpc>
                <a:spcPct val="150000"/>
              </a:lnSpc>
              <a:spcBef>
                <a:spcPts val="440"/>
              </a:spcBef>
              <a:spcAft>
                <a:spcPts val="0"/>
              </a:spcAft>
              <a:buSzPts val="2200"/>
              <a:buChar char="•"/>
            </a:pPr>
            <a:r>
              <a:rPr lang="en-US"/>
              <a:t>Social networking sites (Facebook, Instagram)</a:t>
            </a:r>
          </a:p>
          <a:p>
            <a:pPr marL="457200" lvl="0" indent="-368300" algn="l" rtl="0">
              <a:lnSpc>
                <a:spcPct val="150000"/>
              </a:lnSpc>
              <a:spcBef>
                <a:spcPts val="440"/>
              </a:spcBef>
              <a:spcAft>
                <a:spcPts val="0"/>
              </a:spcAft>
              <a:buSzPts val="2200"/>
              <a:buChar char="•"/>
            </a:pPr>
            <a:r>
              <a:rPr lang="en-US"/>
              <a:t>Online banking and digital payments</a:t>
            </a:r>
          </a:p>
          <a:p>
            <a:pPr marL="457200" lvl="0" indent="-368300" algn="l" rtl="0">
              <a:lnSpc>
                <a:spcPct val="150000"/>
              </a:lnSpc>
              <a:spcBef>
                <a:spcPts val="440"/>
              </a:spcBef>
              <a:spcAft>
                <a:spcPts val="0"/>
              </a:spcAft>
              <a:buSzPts val="2200"/>
              <a:buChar char="•"/>
            </a:pPr>
            <a:r>
              <a:rPr lang="en-US"/>
              <a:t>E-learning platforms (Coursera, NPTEL)</a:t>
            </a:r>
          </a:p>
          <a:p>
            <a:pPr marL="457200" lvl="0" indent="-368300" algn="l" rtl="0">
              <a:lnSpc>
                <a:spcPct val="150000"/>
              </a:lnSpc>
              <a:spcBef>
                <a:spcPts val="440"/>
              </a:spcBef>
              <a:spcAft>
                <a:spcPts val="0"/>
              </a:spcAft>
              <a:buSzPts val="2200"/>
              <a:buChar char="•"/>
            </a:pPr>
            <a:r>
              <a:rPr lang="en-US"/>
              <a:t>Video streaming services (YouTube, Netflix)</a:t>
            </a:r>
          </a:p>
          <a:p>
            <a:pPr marL="457200" lvl="0" indent="-368300" algn="l" rtl="0">
              <a:lnSpc>
                <a:spcPct val="150000"/>
              </a:lnSpc>
              <a:spcBef>
                <a:spcPts val="440"/>
              </a:spcBef>
              <a:spcAft>
                <a:spcPts val="0"/>
              </a:spcAft>
              <a:buSzPts val="2200"/>
              <a:buChar char="•"/>
            </a:pPr>
            <a:r>
              <a:rPr lang="en-US"/>
              <a:t>Cloud-based applications (Google Docs, Microsoft 365)</a:t>
            </a:r>
          </a:p>
        </p:txBody>
      </p:sp>
    </p:spTree>
  </p:cSld>
  <p:clrMapOvr>
    <a:masterClrMapping/>
  </p:clrMapOvr>
  <p:transition advTm="4000">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Evolution of the World Wide Web</a:t>
            </a:r>
          </a:p>
        </p:txBody>
      </p:sp>
      <p:graphicFrame>
        <p:nvGraphicFramePr>
          <p:cNvPr id="81" name="Google Shape;81;p6"/>
          <p:cNvGraphicFramePr/>
          <p:nvPr/>
        </p:nvGraphicFramePr>
        <p:xfrm>
          <a:off x="0" y="838200"/>
          <a:ext cx="9144650" cy="5862960"/>
        </p:xfrm>
        <a:graphic>
          <a:graphicData uri="http://schemas.openxmlformats.org/drawingml/2006/table">
            <a:tbl>
              <a:tblPr>
                <a:noFill/>
                <a:tableStyleId>{E2EC8A93-7905-4238-A073-557011CF7622}</a:tableStyleId>
              </a:tblPr>
              <a:tblGrid>
                <a:gridCol w="596900">
                  <a:extLst>
                    <a:ext uri="{9D8B030D-6E8A-4147-A177-3AD203B41FA5}">
                      <a16:colId xmlns:a16="http://schemas.microsoft.com/office/drawing/2014/main" val="20000"/>
                    </a:ext>
                  </a:extLst>
                </a:gridCol>
                <a:gridCol w="1253500">
                  <a:extLst>
                    <a:ext uri="{9D8B030D-6E8A-4147-A177-3AD203B41FA5}">
                      <a16:colId xmlns:a16="http://schemas.microsoft.com/office/drawing/2014/main" val="20001"/>
                    </a:ext>
                  </a:extLst>
                </a:gridCol>
                <a:gridCol w="7294250">
                  <a:extLst>
                    <a:ext uri="{9D8B030D-6E8A-4147-A177-3AD203B41FA5}">
                      <a16:colId xmlns:a16="http://schemas.microsoft.com/office/drawing/2014/main" val="20002"/>
                    </a:ext>
                  </a:extLst>
                </a:gridCol>
              </a:tblGrid>
              <a:tr h="177800">
                <a:tc>
                  <a:txBody>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Arial" panose="020B0604020202090204"/>
                          <a:ea typeface="Arial" panose="020B0604020202090204"/>
                          <a:cs typeface="Arial" panose="020B0604020202090204"/>
                          <a:sym typeface="Arial" panose="020B0604020202090204"/>
                        </a:rPr>
                        <a:t>Year</a:t>
                      </a:r>
                      <a:endParaRPr sz="14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Arial" panose="020B0604020202090204"/>
                          <a:ea typeface="Arial" panose="020B0604020202090204"/>
                          <a:cs typeface="Arial" panose="020B0604020202090204"/>
                          <a:sym typeface="Arial" panose="020B0604020202090204"/>
                        </a:rPr>
                        <a:t>Development</a:t>
                      </a:r>
                      <a:endParaRPr sz="14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Arial" panose="020B0604020202090204"/>
                          <a:ea typeface="Arial" panose="020B0604020202090204"/>
                          <a:cs typeface="Arial" panose="020B0604020202090204"/>
                          <a:sym typeface="Arial" panose="020B0604020202090204"/>
                        </a:rPr>
                        <a:t>Explanation</a:t>
                      </a:r>
                      <a:endParaRPr sz="14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5518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1969</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ARPANET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ARPANET (Advanced Research Projects Agency Network) was the first computer network developed by the U.S. Department of Defense. It became the foundation of the Internet.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77280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1983</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TCP/IP</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TCP/IP (Transmission Control Protocol/Internet Protocol) became the standard communication protocol, allowing different computer networks to communicate with each other. This marked the beginning of the modern Internet.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5518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1989</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WWW Proposed by Tim Berners-Lee</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Tim Berners-Lee proposed the World Wide Web (WWW) at CERN. He introduced the concepts of HTML, HTTP, and URLs, making it easier to access and share information over the Internet.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419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1991</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First Website</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The world's first website was launched by Tim Berners-Lee. It explained what the World Wide Web was and how people could create web pages.</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5518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1995</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Dynamic Websites</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Websites became interactive using technologies like PHP, ASP, JavaScript, and databases. Users could log in, search, and interact with websites instead of viewing only static pages.</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5518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2005</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Web 2.0</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Web 2.0 introduced user-generated content and social interaction. Popular examples include Facebook, YouTube, Wikipedia, and blogs, where users could create and share content.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4419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2010</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HTML5</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HTML5 was introduced with support for audio, video, graphics (Canvas), local storage, and responsive web design, reducing the need for plugins like Flash.</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6661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2020</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Progressive Web Apps (PWAs)</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PWAs combine the features of websites and mobile apps. They can work offline, load quickly, send push notifications, and be installed on devices without using an app store.</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transition advTm="4000">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p>
        </p:txBody>
      </p:sp>
      <p:sp>
        <p:nvSpPr>
          <p:cNvPr id="87" name="Google Shape;87;p7"/>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endParaRPr/>
          </a:p>
        </p:txBody>
      </p:sp>
      <p:pic>
        <p:nvPicPr>
          <p:cNvPr id="88" name="Google Shape;88;p7"/>
          <p:cNvPicPr preferRelativeResize="0"/>
          <p:nvPr/>
        </p:nvPicPr>
        <p:blipFill rotWithShape="1">
          <a:blip r:embed="rId3"/>
          <a:srcRect/>
          <a:stretch>
            <a:fillRect/>
          </a:stretch>
        </p:blipFill>
        <p:spPr>
          <a:xfrm>
            <a:off x="-635" y="838200"/>
            <a:ext cx="9144635" cy="5859780"/>
          </a:xfrm>
          <a:prstGeom prst="rect">
            <a:avLst/>
          </a:prstGeom>
          <a:noFill/>
          <a:ln>
            <a:noFill/>
          </a:ln>
        </p:spPr>
      </p:pic>
    </p:spTree>
  </p:cSld>
  <p:clrMapOvr>
    <a:masterClrMapping/>
  </p:clrMapOvr>
  <p:transition advTm="4000">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are Web Technologies?</a:t>
            </a:r>
          </a:p>
        </p:txBody>
      </p:sp>
      <p:sp>
        <p:nvSpPr>
          <p:cNvPr id="94" name="Google Shape;94;p8"/>
          <p:cNvSpPr txBox="1">
            <a:spLocks noGrp="1"/>
          </p:cNvSpPr>
          <p:nvPr>
            <p:ph type="body" idx="1"/>
          </p:nvPr>
        </p:nvSpPr>
        <p:spPr>
          <a:xfrm>
            <a:off x="457200" y="1371600"/>
            <a:ext cx="8229600" cy="4692015"/>
          </a:xfrm>
          <a:prstGeom prst="rect">
            <a:avLst/>
          </a:prstGeom>
          <a:noFill/>
          <a:ln>
            <a:noFill/>
          </a:ln>
        </p:spPr>
        <p:txBody>
          <a:bodyPr spcFirstLastPara="1" wrap="square" lIns="91425" tIns="45700" rIns="91425" bIns="45700" anchor="t" anchorCtr="0">
            <a:noAutofit/>
          </a:bodyPr>
          <a:lstStyle/>
          <a:p>
            <a:pPr marL="494665" lvl="0" indent="-405765" algn="l" rtl="0">
              <a:lnSpc>
                <a:spcPct val="120000"/>
              </a:lnSpc>
              <a:spcBef>
                <a:spcPts val="440"/>
              </a:spcBef>
              <a:spcAft>
                <a:spcPts val="0"/>
              </a:spcAft>
              <a:buSzPts val="2200"/>
              <a:buChar char="•"/>
            </a:pPr>
            <a:r>
              <a:rPr lang="en-US"/>
              <a:t>Web technologies are the various tools and techniques that are utilised in the process of communication between different types of devices over the internet.</a:t>
            </a:r>
          </a:p>
          <a:p>
            <a:pPr marL="88900" lvl="0" indent="0" algn="l" rtl="0">
              <a:lnSpc>
                <a:spcPct val="120000"/>
              </a:lnSpc>
              <a:spcBef>
                <a:spcPts val="440"/>
              </a:spcBef>
              <a:spcAft>
                <a:spcPts val="0"/>
              </a:spcAft>
              <a:buSzPts val="2200"/>
              <a:buNone/>
            </a:pPr>
            <a:endParaRPr lang="en-US"/>
          </a:p>
          <a:p>
            <a:pPr marL="515620" lvl="0" indent="-375285" algn="l" rtl="0">
              <a:lnSpc>
                <a:spcPct val="120000"/>
              </a:lnSpc>
              <a:spcBef>
                <a:spcPts val="440"/>
              </a:spcBef>
              <a:spcAft>
                <a:spcPts val="0"/>
              </a:spcAft>
              <a:buSzPts val="2200"/>
              <a:buChar char="•"/>
            </a:pPr>
            <a:r>
              <a:rPr lang="en-US"/>
              <a:t>Let’s break it down into two pieces: ‘web’ and ‘technology’.</a:t>
            </a:r>
          </a:p>
          <a:p>
            <a:pPr marL="140335" lvl="0" indent="0" algn="l" rtl="0">
              <a:lnSpc>
                <a:spcPct val="120000"/>
              </a:lnSpc>
              <a:spcBef>
                <a:spcPts val="440"/>
              </a:spcBef>
              <a:spcAft>
                <a:spcPts val="0"/>
              </a:spcAft>
              <a:buSzPts val="2200"/>
              <a:buNone/>
            </a:pPr>
            <a:endParaRPr lang="en-US"/>
          </a:p>
          <a:p>
            <a:pPr marL="515620" lvl="0" indent="-354330" algn="l" rtl="0">
              <a:lnSpc>
                <a:spcPct val="120000"/>
              </a:lnSpc>
              <a:spcBef>
                <a:spcPts val="440"/>
              </a:spcBef>
              <a:spcAft>
                <a:spcPts val="0"/>
              </a:spcAft>
              <a:buSzPts val="2200"/>
              <a:buChar char="•"/>
            </a:pPr>
            <a:r>
              <a:rPr lang="en-US">
                <a:solidFill>
                  <a:schemeClr val="dk1"/>
                </a:solidFill>
              </a:rPr>
              <a:t>The web, in this case, refers to the World Wide Web, more commonly known as WWW. It first came into being in 1989 when famous scientist and engineer, Tim Berners-Lee, came up with an efficient mechanism to share resources between scientists all over the world.</a:t>
            </a:r>
            <a:endParaRPr>
              <a:solidFill>
                <a:schemeClr val="dk1"/>
              </a:solidFill>
            </a:endParaRPr>
          </a:p>
        </p:txBody>
      </p:sp>
    </p:spTree>
  </p:cSld>
  <p:clrMapOvr>
    <a:masterClrMapping/>
  </p:clrMapOvr>
  <p:transition advTm="4000">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Internet Architecture?</a:t>
            </a:r>
          </a:p>
        </p:txBody>
      </p:sp>
      <p:sp>
        <p:nvSpPr>
          <p:cNvPr id="100" name="Google Shape;100;p9"/>
          <p:cNvSpPr txBox="1">
            <a:spLocks noGrp="1"/>
          </p:cNvSpPr>
          <p:nvPr>
            <p:ph type="body" idx="1"/>
          </p:nvPr>
        </p:nvSpPr>
        <p:spPr>
          <a:xfrm>
            <a:off x="457200" y="1176394"/>
            <a:ext cx="8229600" cy="4525963"/>
          </a:xfrm>
          <a:prstGeom prst="rect">
            <a:avLst/>
          </a:prstGeom>
          <a:noFill/>
          <a:ln>
            <a:noFill/>
          </a:ln>
        </p:spPr>
        <p:txBody>
          <a:bodyPr spcFirstLastPara="1" wrap="square" lIns="91425" tIns="45700" rIns="91425" bIns="45700" anchor="t" anchorCtr="0">
            <a:noAutofit/>
          </a:bodyPr>
          <a:lstStyle/>
          <a:p>
            <a:pPr marL="457200" lvl="0" indent="-368300" algn="just" rtl="0">
              <a:lnSpc>
                <a:spcPct val="100000"/>
              </a:lnSpc>
              <a:spcBef>
                <a:spcPts val="440"/>
              </a:spcBef>
              <a:spcAft>
                <a:spcPts val="0"/>
              </a:spcAft>
              <a:buClr>
                <a:schemeClr val="dk1"/>
              </a:buClr>
              <a:buSzPts val="2200"/>
              <a:buChar char="•"/>
            </a:pPr>
            <a:r>
              <a:rPr lang="en-US" sz="2400" dirty="0"/>
              <a:t>Internet architecture refers to the overall design and structure of the Internet.</a:t>
            </a:r>
          </a:p>
          <a:p>
            <a:pPr marL="457200" lvl="0" indent="-368300" algn="just" rtl="0">
              <a:lnSpc>
                <a:spcPct val="100000"/>
              </a:lnSpc>
              <a:spcBef>
                <a:spcPts val="440"/>
              </a:spcBef>
              <a:spcAft>
                <a:spcPts val="0"/>
              </a:spcAft>
              <a:buClr>
                <a:schemeClr val="dk1"/>
              </a:buClr>
              <a:buSzPts val="2200"/>
              <a:buChar char="•"/>
            </a:pPr>
            <a:r>
              <a:rPr lang="en-US" sz="2400" dirty="0"/>
              <a:t>The term Internet comes from Inter-Networking, which means connecting multiple independent networks.</a:t>
            </a:r>
          </a:p>
          <a:p>
            <a:pPr marL="457200" lvl="0" indent="-368300" algn="just" rtl="0">
              <a:lnSpc>
                <a:spcPct val="100000"/>
              </a:lnSpc>
              <a:spcBef>
                <a:spcPts val="440"/>
              </a:spcBef>
              <a:spcAft>
                <a:spcPts val="0"/>
              </a:spcAft>
              <a:buClr>
                <a:schemeClr val="dk1"/>
              </a:buClr>
              <a:buSzPts val="2200"/>
              <a:buChar char="•"/>
            </a:pPr>
            <a:r>
              <a:rPr lang="en-US" sz="2400" dirty="0"/>
              <a:t>It is based on the TCP/IP (Transmission Control Protocol/Internet Protocol) protocol suite.</a:t>
            </a:r>
          </a:p>
          <a:p>
            <a:pPr marL="457200" lvl="0" indent="-368300" algn="just" rtl="0">
              <a:lnSpc>
                <a:spcPct val="100000"/>
              </a:lnSpc>
              <a:spcBef>
                <a:spcPts val="440"/>
              </a:spcBef>
              <a:spcAft>
                <a:spcPts val="0"/>
              </a:spcAft>
              <a:buClr>
                <a:schemeClr val="dk1"/>
              </a:buClr>
              <a:buSzPts val="2200"/>
              <a:buChar char="•"/>
            </a:pPr>
            <a:r>
              <a:rPr lang="en-US" sz="2400" dirty="0"/>
              <a:t>TCP/IP provides a standard set of communication rules that enable different types of networks to communicate with each other.</a:t>
            </a:r>
          </a:p>
          <a:p>
            <a:pPr marL="457200" lvl="0" indent="-368300" algn="just" rtl="0">
              <a:lnSpc>
                <a:spcPct val="100000"/>
              </a:lnSpc>
              <a:spcBef>
                <a:spcPts val="440"/>
              </a:spcBef>
              <a:spcAft>
                <a:spcPts val="0"/>
              </a:spcAft>
              <a:buClr>
                <a:schemeClr val="dk1"/>
              </a:buClr>
              <a:buSzPts val="2200"/>
              <a:buChar char="•"/>
            </a:pPr>
            <a:r>
              <a:rPr lang="en-US" sz="2400" dirty="0"/>
              <a:t>This architecture allows networks with different hardware, software, and technical designs to exchange data seamlessly.</a:t>
            </a:r>
          </a:p>
          <a:p>
            <a:pPr marL="457200" lvl="0" indent="-368300" algn="just" rtl="0">
              <a:lnSpc>
                <a:spcPct val="100000"/>
              </a:lnSpc>
              <a:spcBef>
                <a:spcPts val="440"/>
              </a:spcBef>
              <a:spcAft>
                <a:spcPts val="0"/>
              </a:spcAft>
              <a:buClr>
                <a:schemeClr val="dk1"/>
              </a:buClr>
              <a:buSzPts val="2200"/>
              <a:buChar char="•"/>
            </a:pPr>
            <a:r>
              <a:rPr lang="en-US" sz="2400" dirty="0"/>
              <a:t>It ensures reliable, scalable, and universal communication across the Internet.</a:t>
            </a:r>
          </a:p>
        </p:txBody>
      </p:sp>
    </p:spTree>
  </p:cSld>
  <p:clrMapOvr>
    <a:masterClrMapping/>
  </p:clrMapOvr>
  <p:transition advTm="4000">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0"/>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p>
        </p:txBody>
      </p:sp>
      <p:pic>
        <p:nvPicPr>
          <p:cNvPr id="106" name="Google Shape;106;p10" descr="ChatGPT Image Aug 4, 2026 at 10_03_58 AM"/>
          <p:cNvPicPr preferRelativeResize="0"/>
          <p:nvPr/>
        </p:nvPicPr>
        <p:blipFill rotWithShape="1">
          <a:blip r:embed="rId3"/>
          <a:srcRect/>
          <a:stretch>
            <a:fillRect/>
          </a:stretch>
        </p:blipFill>
        <p:spPr>
          <a:xfrm>
            <a:off x="163830" y="838200"/>
            <a:ext cx="8243570" cy="5855970"/>
          </a:xfrm>
          <a:prstGeom prst="rect">
            <a:avLst/>
          </a:prstGeom>
          <a:noFill/>
          <a:ln>
            <a:noFill/>
          </a:ln>
        </p:spPr>
      </p:pic>
    </p:spTree>
  </p:cSld>
  <p:clrMapOvr>
    <a:masterClrMapping/>
  </p:clrMapOvr>
  <p:transition advTm="4000">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a:t>
            </a:r>
          </a:p>
        </p:txBody>
      </p:sp>
      <p:sp>
        <p:nvSpPr>
          <p:cNvPr id="3" name="Text Placeholder 2"/>
          <p:cNvSpPr>
            <a:spLocks noGrp="1"/>
          </p:cNvSpPr>
          <p:nvPr>
            <p:ph type="body" idx="1"/>
          </p:nvPr>
        </p:nvSpPr>
        <p:spPr>
          <a:xfrm>
            <a:off x="457200" y="1371600"/>
            <a:ext cx="8229600" cy="5071110"/>
          </a:xfrm>
        </p:spPr>
        <p:txBody>
          <a:bodyPr/>
          <a:lstStyle/>
          <a:p>
            <a:pPr marL="88900" indent="0">
              <a:buNone/>
            </a:pPr>
            <a:r>
              <a:rPr lang="en-US" altLang="en-US" sz="1800" dirty="0"/>
              <a:t>You: “Show my result.”</a:t>
            </a:r>
          </a:p>
          <a:p>
            <a:pPr marL="88900" indent="0">
              <a:buNone/>
            </a:pPr>
            <a:r>
              <a:rPr lang="en-US" altLang="en-US" sz="1800" dirty="0"/>
              <a:t>↓</a:t>
            </a:r>
          </a:p>
          <a:p>
            <a:pPr marL="88900" indent="0">
              <a:buNone/>
            </a:pPr>
            <a:r>
              <a:rPr lang="en-US" altLang="en-US" sz="1800" dirty="0"/>
              <a:t>Browser: Sends request</a:t>
            </a:r>
          </a:p>
          <a:p>
            <a:pPr marL="88900" indent="0">
              <a:buNone/>
            </a:pPr>
            <a:r>
              <a:rPr lang="en-US" altLang="en-US" sz="1800" dirty="0"/>
              <a:t>↓</a:t>
            </a:r>
          </a:p>
          <a:p>
            <a:pPr marL="88900" indent="0">
              <a:buNone/>
            </a:pPr>
            <a:r>
              <a:rPr lang="en-US" altLang="en-US" sz="1800" dirty="0"/>
              <a:t>Internet: Carries request</a:t>
            </a:r>
          </a:p>
          <a:p>
            <a:pPr marL="88900" indent="0">
              <a:buNone/>
            </a:pPr>
            <a:r>
              <a:rPr lang="en-US" altLang="en-US" sz="1800" dirty="0"/>
              <a:t>↓</a:t>
            </a:r>
          </a:p>
          <a:p>
            <a:pPr marL="88900" indent="0">
              <a:buNone/>
            </a:pPr>
            <a:r>
              <a:rPr lang="en-US" altLang="en-US" sz="1800" dirty="0"/>
              <a:t>Web Server: Receives request</a:t>
            </a:r>
          </a:p>
          <a:p>
            <a:pPr marL="88900" indent="0">
              <a:buNone/>
            </a:pPr>
            <a:r>
              <a:rPr lang="en-US" altLang="en-US" sz="1800" dirty="0"/>
              <a:t>↓</a:t>
            </a:r>
          </a:p>
          <a:p>
            <a:pPr marL="88900" indent="0">
              <a:buNone/>
            </a:pPr>
            <a:r>
              <a:rPr lang="en-US" altLang="en-US" sz="1800" dirty="0"/>
              <a:t>Database: Finds your marks</a:t>
            </a:r>
          </a:p>
          <a:p>
            <a:pPr marL="88900" indent="0">
              <a:buNone/>
            </a:pPr>
            <a:r>
              <a:rPr lang="en-US" altLang="en-US" sz="1800" dirty="0"/>
              <a:t>↓</a:t>
            </a:r>
          </a:p>
          <a:p>
            <a:pPr marL="88900" indent="0">
              <a:buNone/>
            </a:pPr>
            <a:r>
              <a:rPr lang="en-US" altLang="en-US" sz="1800" dirty="0"/>
              <a:t>Web Server: Creates result page</a:t>
            </a:r>
          </a:p>
          <a:p>
            <a:pPr marL="88900" indent="0">
              <a:buNone/>
            </a:pPr>
            <a:r>
              <a:rPr lang="en-US" altLang="en-US" sz="1800" dirty="0"/>
              <a:t>↓</a:t>
            </a:r>
          </a:p>
          <a:p>
            <a:pPr marL="88900" indent="0">
              <a:buNone/>
            </a:pPr>
            <a:r>
              <a:rPr lang="en-US" altLang="en-US" sz="1800" dirty="0"/>
              <a:t>Browser: Receives the page</a:t>
            </a:r>
          </a:p>
          <a:p>
            <a:pPr marL="88900" indent="0">
              <a:buNone/>
            </a:pPr>
            <a:r>
              <a:rPr lang="en-US" altLang="en-US" sz="1800" dirty="0"/>
              <a:t>↓</a:t>
            </a:r>
          </a:p>
          <a:p>
            <a:pPr marL="88900" indent="0">
              <a:buNone/>
            </a:pPr>
            <a:r>
              <a:rPr lang="en-US" altLang="en-US" sz="1800" dirty="0"/>
              <a:t>You: See your result</a:t>
            </a:r>
          </a:p>
        </p:txBody>
      </p:sp>
    </p:spTree>
  </p:cSld>
  <p:clrMapOvr>
    <a:masterClrMapping/>
  </p:clrMapOvr>
  <p:transition advTm="4000">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dirty="0"/>
              <a:t>Protocols</a:t>
            </a:r>
          </a:p>
        </p:txBody>
      </p:sp>
      <p:sp>
        <p:nvSpPr>
          <p:cNvPr id="112" name="Google Shape;112;p11"/>
          <p:cNvSpPr txBox="1">
            <a:spLocks noGrp="1"/>
          </p:cNvSpPr>
          <p:nvPr>
            <p:ph type="body" idx="1"/>
          </p:nvPr>
        </p:nvSpPr>
        <p:spPr>
          <a:xfrm>
            <a:off x="457200" y="1371600"/>
            <a:ext cx="5467350" cy="4871085"/>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b="1">
                <a:latin typeface="Times"/>
                <a:ea typeface="Times"/>
                <a:cs typeface="Times"/>
                <a:sym typeface="Times"/>
              </a:rPr>
              <a:t>Application Protocols</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Provides network services directly to end-user applications.</a:t>
            </a:r>
          </a:p>
          <a:p>
            <a:pPr marL="88900" lvl="0" indent="0" algn="l" rtl="0">
              <a:lnSpc>
                <a:spcPct val="100000"/>
              </a:lnSpc>
              <a:spcBef>
                <a:spcPts val="440"/>
              </a:spcBef>
              <a:spcAft>
                <a:spcPts val="0"/>
              </a:spcAft>
              <a:buSzPts val="2200"/>
              <a:buNone/>
            </a:pPr>
            <a:r>
              <a:rPr lang="en-US" b="1">
                <a:latin typeface="Times"/>
                <a:ea typeface="Times"/>
                <a:cs typeface="Times"/>
                <a:sym typeface="Times"/>
              </a:rPr>
              <a:t>Transport Protocols (TCP/UDP)</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Ensures reliable or fast end-to-end data communication between devices.</a:t>
            </a:r>
          </a:p>
          <a:p>
            <a:pPr marL="88900" lvl="0" indent="0" algn="l" rtl="0">
              <a:lnSpc>
                <a:spcPct val="100000"/>
              </a:lnSpc>
              <a:spcBef>
                <a:spcPts val="440"/>
              </a:spcBef>
              <a:spcAft>
                <a:spcPts val="0"/>
              </a:spcAft>
              <a:buSzPts val="2200"/>
              <a:buNone/>
            </a:pPr>
            <a:r>
              <a:rPr lang="en-US" b="1">
                <a:latin typeface="Times"/>
                <a:ea typeface="Times"/>
                <a:cs typeface="Times"/>
                <a:sym typeface="Times"/>
              </a:rPr>
              <a:t>Internet Protocol (IP)</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Handles logical addressing and routes data packets across networks.</a:t>
            </a:r>
          </a:p>
          <a:p>
            <a:pPr marL="88900" lvl="0" indent="0" algn="l" rtl="0">
              <a:lnSpc>
                <a:spcPct val="100000"/>
              </a:lnSpc>
              <a:spcBef>
                <a:spcPts val="440"/>
              </a:spcBef>
              <a:spcAft>
                <a:spcPts val="0"/>
              </a:spcAft>
              <a:buSzPts val="2200"/>
              <a:buNone/>
            </a:pPr>
            <a:r>
              <a:rPr lang="en-US" b="1">
                <a:latin typeface="Times"/>
                <a:ea typeface="Times"/>
                <a:cs typeface="Times"/>
                <a:sym typeface="Times"/>
              </a:rPr>
              <a:t>Network Protocols</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Manages the physical transmission of data over network media.</a:t>
            </a:r>
          </a:p>
        </p:txBody>
      </p:sp>
      <p:pic>
        <p:nvPicPr>
          <p:cNvPr id="113" name="Google Shape;113;p11"/>
          <p:cNvPicPr preferRelativeResize="0"/>
          <p:nvPr/>
        </p:nvPicPr>
        <p:blipFill rotWithShape="1">
          <a:blip r:embed="rId3"/>
          <a:srcRect/>
          <a:stretch>
            <a:fillRect/>
          </a:stretch>
        </p:blipFill>
        <p:spPr>
          <a:xfrm>
            <a:off x="5924550" y="1208405"/>
            <a:ext cx="2951480" cy="3979545"/>
          </a:xfrm>
          <a:prstGeom prst="rect">
            <a:avLst/>
          </a:prstGeom>
          <a:noFill/>
          <a:ln>
            <a:noFill/>
          </a:ln>
        </p:spPr>
      </p:pic>
    </p:spTree>
  </p:cSld>
  <p:clrMapOvr>
    <a:masterClrMapping/>
  </p:clrMapOvr>
  <p:transition advTm="4000">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altLang="en-US"/>
              <a:t>1. Application Protocols — </a:t>
            </a:r>
            <a:endParaRPr lang="zh-CN" altLang="en-US"/>
          </a:p>
          <a:p>
            <a:pPr lvl="1"/>
            <a:r>
              <a:rPr lang="en-US" altLang="en-US"/>
              <a:t>This is the layer closest to the user.</a:t>
            </a:r>
          </a:p>
          <a:p>
            <a:pPr lvl="1"/>
            <a:r>
              <a:rPr lang="en-US" altLang="en-US"/>
              <a:t>It provides services that applications use to communicate over the Internet.</a:t>
            </a:r>
          </a:p>
          <a:p>
            <a:pPr marL="1003300" lvl="2" indent="0">
              <a:buNone/>
            </a:pPr>
            <a:r>
              <a:rPr lang="en-US" altLang="en-US"/>
              <a:t>Examples:</a:t>
            </a:r>
          </a:p>
          <a:p>
            <a:pPr lvl="2"/>
            <a:r>
              <a:rPr lang="en-US" altLang="en-US"/>
              <a:t>HTTP/HTTPS → Web browsing</a:t>
            </a:r>
          </a:p>
          <a:p>
            <a:pPr lvl="2"/>
            <a:r>
              <a:rPr lang="en-US" altLang="en-US"/>
              <a:t>FTP → File transfer</a:t>
            </a:r>
          </a:p>
          <a:p>
            <a:pPr lvl="2"/>
            <a:r>
              <a:rPr lang="en-US" altLang="en-US"/>
              <a:t>SMTP → Sending emails</a:t>
            </a:r>
          </a:p>
          <a:p>
            <a:pPr lvl="2"/>
            <a:r>
              <a:rPr lang="en-US" altLang="en-US"/>
              <a:t>DNS → Finding the IP address of a website</a:t>
            </a:r>
          </a:p>
          <a:p>
            <a:r>
              <a:rPr lang="zh-CN" altLang="en-US" b="1">
                <a:latin typeface="Times New Roman Bold" panose="02020503050405090304" charset="0"/>
                <a:cs typeface="Times New Roman Bold" panose="02020503050405090304" charset="0"/>
              </a:rPr>
              <a:t> </a:t>
            </a:r>
            <a:r>
              <a:rPr lang="en-US" altLang="en-US" b="1">
                <a:latin typeface="Times New Roman Bold" panose="02020503050405090304" charset="0"/>
                <a:cs typeface="Times New Roman Bold" panose="02020503050405090304" charset="0"/>
              </a:rPr>
              <a:t>Simple meaning:</a:t>
            </a:r>
            <a:r>
              <a:rPr lang="en-US" altLang="en-US"/>
              <a:t> What service does the user want?</a:t>
            </a:r>
          </a:p>
        </p:txBody>
      </p:sp>
    </p:spTree>
  </p:cSld>
  <p:clrMapOvr>
    <a:masterClrMapping/>
  </p:clrMapOvr>
  <p:transition advTm="4000">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altLang="en-US"/>
              <a:t>2. Transport Protocols </a:t>
            </a:r>
            <a:endParaRPr lang="zh-CN" altLang="en-US"/>
          </a:p>
          <a:p>
            <a:pPr lvl="1"/>
            <a:r>
              <a:rPr lang="en-US" altLang="en-US"/>
              <a:t>The main protocols are:</a:t>
            </a:r>
          </a:p>
          <a:p>
            <a:pPr lvl="2"/>
            <a:r>
              <a:rPr lang="en-US" altLang="en-US"/>
              <a:t>TCP → Reliable delivery</a:t>
            </a:r>
          </a:p>
          <a:p>
            <a:pPr lvl="2"/>
            <a:r>
              <a:rPr lang="en-US" altLang="en-US"/>
              <a:t>UDP → Faster delivery but less reliable</a:t>
            </a:r>
          </a:p>
          <a:p>
            <a:r>
              <a:rPr lang="en-US" altLang="en-US"/>
              <a:t>TCP makes sure data reaches the destination correctly and in the proper order.</a:t>
            </a:r>
          </a:p>
          <a:p>
            <a:pPr marL="88900" indent="0">
              <a:buNone/>
            </a:pPr>
            <a:r>
              <a:rPr lang="en-US" altLang="en-US" b="1">
                <a:latin typeface="Times New Roman Bold" panose="02020503050405090304" charset="0"/>
                <a:cs typeface="Times New Roman Bold" panose="02020503050405090304" charset="0"/>
              </a:rPr>
              <a:t>Simple meaning: </a:t>
            </a:r>
            <a:r>
              <a:rPr lang="en-US" altLang="en-US"/>
              <a:t>How should the data be delivered?</a:t>
            </a:r>
          </a:p>
        </p:txBody>
      </p:sp>
    </p:spTree>
  </p:cSld>
  <p:clrMapOvr>
    <a:masterClrMapping/>
  </p:clrMapOvr>
  <p:transition advTm="4000">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altLang="en-US"/>
              <a:t>3. Internet Protocol (IP) </a:t>
            </a:r>
            <a:endParaRPr lang="zh-CN" altLang="en-US"/>
          </a:p>
          <a:p>
            <a:pPr lvl="1"/>
            <a:r>
              <a:rPr lang="en-US" altLang="en-US"/>
              <a:t>The IP layer is responsible for addressing and routing.</a:t>
            </a:r>
          </a:p>
          <a:p>
            <a:pPr lvl="1"/>
            <a:r>
              <a:rPr lang="en-US" altLang="en-US"/>
              <a:t>Every device on a network has an IP address.</a:t>
            </a:r>
          </a:p>
          <a:p>
            <a:pPr lvl="1"/>
            <a:r>
              <a:rPr lang="en-US" altLang="en-US"/>
              <a:t>For example:</a:t>
            </a:r>
          </a:p>
          <a:p>
            <a:pPr lvl="2"/>
            <a:r>
              <a:rPr lang="en-US" altLang="en-US"/>
              <a:t>192.168.1.10</a:t>
            </a:r>
          </a:p>
          <a:p>
            <a:pPr lvl="1"/>
            <a:r>
              <a:rPr lang="en-US" altLang="en-US"/>
              <a:t>IP helps decide where the data should go.</a:t>
            </a:r>
          </a:p>
          <a:p>
            <a:pPr marL="88900" indent="0">
              <a:buNone/>
            </a:pPr>
            <a:r>
              <a:rPr lang="en-US" altLang="en-US"/>
              <a:t>Simple meaning: Where should the data go?</a:t>
            </a:r>
          </a:p>
        </p:txBody>
      </p:sp>
    </p:spTree>
  </p:cSld>
  <p:clrMapOvr>
    <a:masterClrMapping/>
  </p:clrMapOvr>
  <p:transition advTm="4000">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r>
              <a:rPr lang="en-US" altLang="en-US"/>
              <a:t>4. Network Protocols </a:t>
            </a:r>
            <a:endParaRPr lang="zh-CN" altLang="en-US"/>
          </a:p>
          <a:p>
            <a:pPr lvl="1"/>
            <a:r>
              <a:rPr lang="en-US" altLang="en-US"/>
              <a:t>This is the lowest layer shown in the diagram.</a:t>
            </a:r>
          </a:p>
          <a:p>
            <a:pPr lvl="1"/>
            <a:r>
              <a:rPr lang="en-US" altLang="en-US"/>
              <a:t>It deals with the actual movement of data through the network, such as Ethernet or Wi-Fi.</a:t>
            </a:r>
          </a:p>
          <a:p>
            <a:pPr marL="88900" indent="0">
              <a:buNone/>
            </a:pPr>
            <a:r>
              <a:rPr lang="en-US" altLang="en-US"/>
              <a:t>Simple meaning: How does the data physically/network-wise travel?</a:t>
            </a:r>
          </a:p>
        </p:txBody>
      </p:sp>
    </p:spTree>
  </p:cSld>
  <p:clrMapOvr>
    <a:masterClrMapping/>
  </p:clrMapOvr>
  <p:transition advTm="4000">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Internet vs World Wide Web (WWW)</a:t>
            </a:r>
          </a:p>
        </p:txBody>
      </p:sp>
      <p:graphicFrame>
        <p:nvGraphicFramePr>
          <p:cNvPr id="119" name="Google Shape;119;p12"/>
          <p:cNvGraphicFramePr/>
          <p:nvPr/>
        </p:nvGraphicFramePr>
        <p:xfrm>
          <a:off x="-1270" y="838835"/>
          <a:ext cx="9145250" cy="5863000"/>
        </p:xfrm>
        <a:graphic>
          <a:graphicData uri="http://schemas.openxmlformats.org/drawingml/2006/table">
            <a:tbl>
              <a:tblPr>
                <a:noFill/>
                <a:tableStyleId>{E2EC8A93-7905-4238-A073-557011CF7622}</a:tableStyleId>
              </a:tblPr>
              <a:tblGrid>
                <a:gridCol w="4572625">
                  <a:extLst>
                    <a:ext uri="{9D8B030D-6E8A-4147-A177-3AD203B41FA5}">
                      <a16:colId xmlns:a16="http://schemas.microsoft.com/office/drawing/2014/main" val="20000"/>
                    </a:ext>
                  </a:extLst>
                </a:gridCol>
                <a:gridCol w="4572625">
                  <a:extLst>
                    <a:ext uri="{9D8B030D-6E8A-4147-A177-3AD203B41FA5}">
                      <a16:colId xmlns:a16="http://schemas.microsoft.com/office/drawing/2014/main" val="20001"/>
                    </a:ext>
                  </a:extLst>
                </a:gridCol>
              </a:tblGrid>
              <a:tr h="583575">
                <a:tc>
                  <a:txBody>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Arial" panose="020B0604020202090204"/>
                          <a:ea typeface="Arial" panose="020B0604020202090204"/>
                          <a:cs typeface="Arial" panose="020B0604020202090204"/>
                          <a:sym typeface="Arial" panose="020B0604020202090204"/>
                        </a:rPr>
                        <a:t>Internet</a:t>
                      </a:r>
                      <a:endParaRPr sz="20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Arial" panose="020B0604020202090204"/>
                          <a:ea typeface="Arial" panose="020B0604020202090204"/>
                          <a:cs typeface="Arial" panose="020B0604020202090204"/>
                          <a:sym typeface="Arial" panose="020B0604020202090204"/>
                        </a:rPr>
                        <a:t>World Wide Web (WWW)</a:t>
                      </a:r>
                      <a:endParaRPr sz="20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16777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A network of networks connecting millions of computers worldwide.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A collection of websites and web pages available on the Internet.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842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It is the hardware and communication infrastructure.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It is an information system that runs on the Internet.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1665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Uses TCP/IP (Transmission Control Protocol/Internet Protocol) for communication.</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Uses HTTP/HTTPS (Hypertext Transfer Protocol/Secure) to access web pages.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16777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Supports many services like Email, FTP, VoIP, and the Web.</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Provides access to websites, online documents, images, videos, and web applications.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16777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Invented in the 1960s–1980s as a global communication network.</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Invented by Tim Berners-Lee in 1989 to share information through web pages.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transition advTm="4000">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Client–Server Architecture</a:t>
            </a:r>
          </a:p>
        </p:txBody>
      </p:sp>
      <p:sp>
        <p:nvSpPr>
          <p:cNvPr id="125" name="Google Shape;125;p13"/>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endParaRPr/>
          </a:p>
        </p:txBody>
      </p:sp>
      <p:pic>
        <p:nvPicPr>
          <p:cNvPr id="126" name="Google Shape;126;p13" descr="ChatGPT Image Aug 3, 2026 at 02_53_12 PM"/>
          <p:cNvPicPr preferRelativeResize="0"/>
          <p:nvPr/>
        </p:nvPicPr>
        <p:blipFill rotWithShape="1">
          <a:blip r:embed="rId3"/>
          <a:srcRect/>
          <a:stretch>
            <a:fillRect/>
          </a:stretch>
        </p:blipFill>
        <p:spPr>
          <a:xfrm>
            <a:off x="0" y="990600"/>
            <a:ext cx="8229600" cy="5486400"/>
          </a:xfrm>
          <a:prstGeom prst="rect">
            <a:avLst/>
          </a:prstGeom>
          <a:noFill/>
          <a:ln>
            <a:noFill/>
          </a:ln>
        </p:spPr>
      </p:pic>
    </p:spTree>
  </p:cSld>
  <p:clrMapOvr>
    <a:masterClrMapping/>
  </p:clrMapOvr>
  <p:transition advTm="4000">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p>
        </p:txBody>
      </p:sp>
      <p:sp>
        <p:nvSpPr>
          <p:cNvPr id="132" name="Google Shape;132;p14"/>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b="1">
                <a:latin typeface="Times"/>
                <a:ea typeface="Times"/>
                <a:cs typeface="Times"/>
                <a:sym typeface="Times"/>
              </a:rPr>
              <a:t>What is a Client?</a:t>
            </a:r>
            <a:endParaRPr b="1">
              <a:latin typeface="Times"/>
              <a:ea typeface="Times"/>
              <a:cs typeface="Times"/>
              <a:sym typeface="Times"/>
            </a:endParaRPr>
          </a:p>
          <a:p>
            <a:pPr marL="88900" lvl="0" indent="0" algn="l" rtl="0">
              <a:lnSpc>
                <a:spcPct val="100000"/>
              </a:lnSpc>
              <a:spcBef>
                <a:spcPts val="440"/>
              </a:spcBef>
              <a:spcAft>
                <a:spcPts val="0"/>
              </a:spcAft>
              <a:buSzPts val="2200"/>
              <a:buNone/>
            </a:pPr>
            <a:endParaRPr b="1">
              <a:latin typeface="Times"/>
              <a:ea typeface="Times"/>
              <a:cs typeface="Times"/>
              <a:sym typeface="Times"/>
            </a:endParaRPr>
          </a:p>
          <a:p>
            <a:pPr marL="88900" lvl="0" indent="0" algn="l" rtl="0">
              <a:lnSpc>
                <a:spcPct val="100000"/>
              </a:lnSpc>
              <a:spcBef>
                <a:spcPts val="440"/>
              </a:spcBef>
              <a:spcAft>
                <a:spcPts val="0"/>
              </a:spcAft>
              <a:buSzPts val="2200"/>
              <a:buNone/>
            </a:pPr>
            <a:r>
              <a:rPr lang="en-US"/>
              <a:t>A client is a computer, laptop, workstation, or mobile device that users use to access applications and services. It sends requests to a server and relies on the server for resources such as files, databases, printers, and applications.</a:t>
            </a:r>
          </a:p>
          <a:p>
            <a:pPr marL="88900" lvl="0" indent="0" algn="l" rtl="0">
              <a:lnSpc>
                <a:spcPct val="100000"/>
              </a:lnSpc>
              <a:spcBef>
                <a:spcPts val="440"/>
              </a:spcBef>
              <a:spcAft>
                <a:spcPts val="0"/>
              </a:spcAft>
              <a:buSzPts val="2200"/>
              <a:buNone/>
            </a:pPr>
            <a:endParaRPr b="1">
              <a:latin typeface="Times"/>
              <a:ea typeface="Times"/>
              <a:cs typeface="Times"/>
              <a:sym typeface="Times"/>
            </a:endParaRPr>
          </a:p>
          <a:p>
            <a:pPr marL="88900" lvl="0" indent="0" algn="l" rtl="0">
              <a:lnSpc>
                <a:spcPct val="100000"/>
              </a:lnSpc>
              <a:spcBef>
                <a:spcPts val="440"/>
              </a:spcBef>
              <a:spcAft>
                <a:spcPts val="0"/>
              </a:spcAft>
              <a:buSzPts val="2200"/>
              <a:buNone/>
            </a:pPr>
            <a:r>
              <a:rPr lang="en-US" b="1">
                <a:latin typeface="Times"/>
                <a:ea typeface="Times"/>
                <a:cs typeface="Times"/>
                <a:sym typeface="Times"/>
              </a:rPr>
              <a:t>What is a Server?</a:t>
            </a:r>
            <a:endParaRPr b="1">
              <a:latin typeface="Times"/>
              <a:ea typeface="Times"/>
              <a:cs typeface="Times"/>
              <a:sym typeface="Times"/>
            </a:endParaRPr>
          </a:p>
          <a:p>
            <a:pPr marL="88900" lvl="0" indent="0" algn="l" rtl="0">
              <a:lnSpc>
                <a:spcPct val="100000"/>
              </a:lnSpc>
              <a:spcBef>
                <a:spcPts val="440"/>
              </a:spcBef>
              <a:spcAft>
                <a:spcPts val="0"/>
              </a:spcAft>
              <a:buSzPts val="2200"/>
              <a:buNone/>
            </a:pPr>
            <a:endParaRPr b="1">
              <a:latin typeface="Times"/>
              <a:ea typeface="Times"/>
              <a:cs typeface="Times"/>
              <a:sym typeface="Times"/>
            </a:endParaRPr>
          </a:p>
          <a:p>
            <a:pPr marL="88900" lvl="0" indent="0" algn="l" rtl="0">
              <a:lnSpc>
                <a:spcPct val="100000"/>
              </a:lnSpc>
              <a:spcBef>
                <a:spcPts val="440"/>
              </a:spcBef>
              <a:spcAft>
                <a:spcPts val="0"/>
              </a:spcAft>
              <a:buSzPts val="2200"/>
              <a:buNone/>
            </a:pPr>
            <a:r>
              <a:rPr lang="en-US"/>
              <a:t>A Server is a computer or software program that provides services, resources, or data to other computers (called clients) over a network.</a:t>
            </a:r>
          </a:p>
        </p:txBody>
      </p:sp>
    </p:spTree>
  </p:cSld>
  <p:clrMapOvr>
    <a:masterClrMapping/>
  </p:clrMapOvr>
  <p:transition advTm="4000">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a:xfrm>
            <a:off x="457200" y="1371600"/>
            <a:ext cx="8229600" cy="5086985"/>
          </a:xfrm>
        </p:spPr>
        <p:txBody>
          <a:bodyPr/>
          <a:lstStyle/>
          <a:p>
            <a:pPr marL="88900" indent="0">
              <a:buNone/>
            </a:pPr>
            <a:r>
              <a:rPr lang="en-US" altLang="en-US" sz="1800"/>
              <a:t>Example: Opening Google</a:t>
            </a:r>
          </a:p>
          <a:p>
            <a:r>
              <a:rPr lang="en-US" altLang="en-US" sz="1800"/>
              <a:t>When you open a website:</a:t>
            </a:r>
          </a:p>
          <a:p>
            <a:r>
              <a:rPr lang="en-US" altLang="en-US" sz="1800"/>
              <a:t>Application: HTTP/HTTPS → “I want this webpage.”</a:t>
            </a:r>
          </a:p>
          <a:p>
            <a:pPr marL="88900" indent="0">
              <a:buNone/>
            </a:pPr>
            <a:r>
              <a:rPr lang="en-US" altLang="en-US" sz="1800"/>
              <a:t> 	↓</a:t>
            </a:r>
          </a:p>
          <a:p>
            <a:r>
              <a:rPr lang="en-US" altLang="en-US" sz="1800"/>
              <a:t>Transport: TCP → “Deliver the data reliably.”</a:t>
            </a:r>
          </a:p>
          <a:p>
            <a:pPr marL="546100" lvl="1" indent="457200">
              <a:buNone/>
            </a:pPr>
            <a:r>
              <a:rPr lang="en-US" altLang="en-US" sz="1800"/>
              <a:t>↓</a:t>
            </a:r>
          </a:p>
          <a:p>
            <a:r>
              <a:rPr lang="en-US" altLang="en-US" sz="1800"/>
              <a:t>Internet: IP → “Send it to the correct computer.”</a:t>
            </a:r>
          </a:p>
          <a:p>
            <a:pPr marL="546100" lvl="1" indent="457200">
              <a:buNone/>
            </a:pPr>
            <a:r>
              <a:rPr lang="en-US" altLang="en-US" sz="1800"/>
              <a:t>↓</a:t>
            </a:r>
          </a:p>
          <a:p>
            <a:r>
              <a:rPr lang="en-US" altLang="en-US" sz="1800"/>
              <a:t>Network: Wi-Fi/Ethernet → “Move the data through the network.”</a:t>
            </a:r>
          </a:p>
          <a:p>
            <a:pPr marL="88900" indent="0">
              <a:buNone/>
            </a:pPr>
            <a:endParaRPr lang="en-US" altLang="en-US" sz="1800"/>
          </a:p>
          <a:p>
            <a:pPr marL="88900" indent="0">
              <a:buNone/>
            </a:pPr>
            <a:r>
              <a:rPr lang="en-US" altLang="en-US" sz="1800"/>
              <a:t>In short:</a:t>
            </a:r>
          </a:p>
          <a:p>
            <a:r>
              <a:rPr lang="en-US" altLang="en-US" sz="1800"/>
              <a:t>Application → Service</a:t>
            </a:r>
          </a:p>
          <a:p>
            <a:r>
              <a:rPr lang="en-US" altLang="en-US" sz="1800"/>
              <a:t>Transport → Delivery</a:t>
            </a:r>
          </a:p>
          <a:p>
            <a:r>
              <a:rPr lang="en-US" altLang="en-US" sz="1800"/>
              <a:t>IP → Address/Route</a:t>
            </a:r>
          </a:p>
          <a:p>
            <a:r>
              <a:rPr lang="en-US" altLang="en-US" sz="1800"/>
              <a:t>Network → Actual transmission</a:t>
            </a:r>
          </a:p>
        </p:txBody>
      </p:sp>
    </p:spTree>
  </p:cSld>
  <p:clrMapOvr>
    <a:masterClrMapping/>
  </p:clrMapOvr>
  <p:transition advTm="4000">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a:t>Types of Client-Server Architecture</a:t>
            </a:r>
          </a:p>
        </p:txBody>
      </p:sp>
      <p:sp>
        <p:nvSpPr>
          <p:cNvPr id="138" name="Google Shape;138;p15"/>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b="1">
                <a:latin typeface="Times"/>
                <a:ea typeface="Times"/>
                <a:cs typeface="Times"/>
                <a:sym typeface="Times"/>
              </a:rPr>
              <a:t>2-Tier Architecture (Client ↔ Server)</a:t>
            </a:r>
            <a:endParaRPr b="1">
              <a:latin typeface="Times"/>
              <a:ea typeface="Times"/>
              <a:cs typeface="Times"/>
              <a:sym typeface="Times"/>
            </a:endParaRPr>
          </a:p>
          <a:p>
            <a:pPr marL="88900" lvl="0" indent="-139700" algn="l" rtl="0">
              <a:lnSpc>
                <a:spcPct val="100000"/>
              </a:lnSpc>
              <a:spcBef>
                <a:spcPts val="440"/>
              </a:spcBef>
              <a:spcAft>
                <a:spcPts val="0"/>
              </a:spcAft>
              <a:buSzPts val="2200"/>
              <a:buChar char="•"/>
            </a:pPr>
            <a:r>
              <a:rPr lang="en-US"/>
              <a:t>In a 2-tier architecture, the application is divided between two systems:</a:t>
            </a:r>
          </a:p>
          <a:p>
            <a:pPr marL="914400" lvl="1" indent="-368300" algn="l" rtl="0">
              <a:lnSpc>
                <a:spcPct val="100000"/>
              </a:lnSpc>
              <a:spcBef>
                <a:spcPts val="440"/>
              </a:spcBef>
              <a:spcAft>
                <a:spcPts val="0"/>
              </a:spcAft>
              <a:buSzPts val="2200"/>
              <a:buChar char="–"/>
            </a:pPr>
            <a:r>
              <a:rPr lang="en-US"/>
              <a:t>Client (User's Computer)</a:t>
            </a:r>
          </a:p>
          <a:p>
            <a:pPr marL="914400" lvl="1" indent="-368300" algn="l" rtl="0">
              <a:lnSpc>
                <a:spcPct val="100000"/>
              </a:lnSpc>
              <a:spcBef>
                <a:spcPts val="440"/>
              </a:spcBef>
              <a:spcAft>
                <a:spcPts val="0"/>
              </a:spcAft>
              <a:buSzPts val="2200"/>
              <a:buChar char="–"/>
            </a:pPr>
            <a:r>
              <a:rPr lang="en-US"/>
              <a:t>Server (Database Server)</a:t>
            </a:r>
          </a:p>
          <a:p>
            <a:pPr marL="156845" lvl="1" indent="0" algn="l" rtl="0">
              <a:lnSpc>
                <a:spcPct val="100000"/>
              </a:lnSpc>
              <a:spcBef>
                <a:spcPts val="440"/>
              </a:spcBef>
              <a:spcAft>
                <a:spcPts val="0"/>
              </a:spcAft>
              <a:buSzPts val="2200"/>
              <a:buNone/>
            </a:pPr>
            <a:r>
              <a:rPr lang="en-US" b="1">
                <a:latin typeface="Times"/>
                <a:ea typeface="Times"/>
                <a:cs typeface="Times"/>
                <a:sym typeface="Times"/>
              </a:rPr>
              <a:t>3-tier architecture</a:t>
            </a:r>
            <a:endParaRPr b="1">
              <a:latin typeface="Times"/>
              <a:ea typeface="Times"/>
              <a:cs typeface="Times"/>
              <a:sym typeface="Times"/>
            </a:endParaRPr>
          </a:p>
          <a:p>
            <a:pPr marL="493395" lvl="1" indent="-257810" algn="l" rtl="0">
              <a:lnSpc>
                <a:spcPct val="100000"/>
              </a:lnSpc>
              <a:spcBef>
                <a:spcPts val="440"/>
              </a:spcBef>
              <a:spcAft>
                <a:spcPts val="0"/>
              </a:spcAft>
              <a:buSzPts val="2200"/>
              <a:buFont typeface="Arial" panose="020B0604020202090204"/>
              <a:buChar char="•"/>
            </a:pPr>
            <a:r>
              <a:rPr lang="en-US"/>
              <a:t>3</a:t>
            </a:r>
            <a:r>
              <a:rPr lang="en-US" b="1">
                <a:latin typeface="Times"/>
                <a:ea typeface="Times"/>
                <a:cs typeface="Times"/>
                <a:sym typeface="Times"/>
              </a:rPr>
              <a:t>-tier architecture</a:t>
            </a:r>
            <a:r>
              <a:rPr lang="en-US"/>
              <a:t>, the application is divided into three separate layers, each running independently.</a:t>
            </a:r>
          </a:p>
          <a:p>
            <a:pPr marL="546100" lvl="1" indent="0" algn="l" rtl="0">
              <a:lnSpc>
                <a:spcPct val="100000"/>
              </a:lnSpc>
              <a:spcBef>
                <a:spcPts val="440"/>
              </a:spcBef>
              <a:spcAft>
                <a:spcPts val="0"/>
              </a:spcAft>
              <a:buSzPts val="2200"/>
              <a:buNone/>
            </a:pPr>
            <a:r>
              <a:rPr lang="en-US"/>
              <a:t>Presentation Layer</a:t>
            </a:r>
          </a:p>
          <a:p>
            <a:pPr marL="546100" lvl="1" indent="0" algn="l" rtl="0">
              <a:lnSpc>
                <a:spcPct val="100000"/>
              </a:lnSpc>
              <a:spcBef>
                <a:spcPts val="440"/>
              </a:spcBef>
              <a:spcAft>
                <a:spcPts val="0"/>
              </a:spcAft>
              <a:buSzPts val="2200"/>
              <a:buNone/>
            </a:pPr>
            <a:r>
              <a:rPr lang="en-US"/>
              <a:t>Application (Business Logic) Layer</a:t>
            </a:r>
          </a:p>
          <a:p>
            <a:pPr marL="546100" lvl="1" indent="0" algn="l" rtl="0">
              <a:lnSpc>
                <a:spcPct val="100000"/>
              </a:lnSpc>
              <a:spcBef>
                <a:spcPts val="440"/>
              </a:spcBef>
              <a:spcAft>
                <a:spcPts val="0"/>
              </a:spcAft>
              <a:buSzPts val="2200"/>
              <a:buNone/>
            </a:pPr>
            <a:r>
              <a:rPr lang="en-US"/>
              <a:t>Database Layer</a:t>
            </a:r>
          </a:p>
        </p:txBody>
      </p:sp>
    </p:spTree>
  </p:cSld>
  <p:clrMapOvr>
    <a:masterClrMapping/>
  </p:clrMapOvr>
  <p:transition advTm="4000">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a:latin typeface="Times"/>
                <a:ea typeface="Times"/>
                <a:cs typeface="Times"/>
                <a:sym typeface="Times"/>
              </a:rPr>
              <a:t>2-Tier Architecture</a:t>
            </a:r>
          </a:p>
        </p:txBody>
      </p:sp>
      <p:pic>
        <p:nvPicPr>
          <p:cNvPr id="144" name="Google Shape;144;p16"/>
          <p:cNvPicPr preferRelativeResize="0"/>
          <p:nvPr/>
        </p:nvPicPr>
        <p:blipFill rotWithShape="1">
          <a:blip r:embed="rId3"/>
          <a:srcRect/>
          <a:stretch>
            <a:fillRect/>
          </a:stretch>
        </p:blipFill>
        <p:spPr>
          <a:xfrm>
            <a:off x="310515" y="1277620"/>
            <a:ext cx="8472170" cy="4879975"/>
          </a:xfrm>
          <a:prstGeom prst="rect">
            <a:avLst/>
          </a:prstGeom>
          <a:noFill/>
          <a:ln>
            <a:noFill/>
          </a:ln>
        </p:spPr>
      </p:pic>
    </p:spTree>
  </p:cSld>
  <p:clrMapOvr>
    <a:masterClrMapping/>
  </p:clrMapOvr>
  <p:transition advTm="4000">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a:latin typeface="Times"/>
                <a:ea typeface="Times"/>
                <a:cs typeface="Times"/>
                <a:sym typeface="Times"/>
              </a:rPr>
              <a:t>3-tier architecture</a:t>
            </a:r>
          </a:p>
        </p:txBody>
      </p:sp>
      <p:pic>
        <p:nvPicPr>
          <p:cNvPr id="150" name="Google Shape;150;p17"/>
          <p:cNvPicPr preferRelativeResize="0"/>
          <p:nvPr/>
        </p:nvPicPr>
        <p:blipFill rotWithShape="1">
          <a:blip r:embed="rId3"/>
          <a:srcRect/>
          <a:stretch>
            <a:fillRect/>
          </a:stretch>
        </p:blipFill>
        <p:spPr>
          <a:xfrm>
            <a:off x="321945" y="1036955"/>
            <a:ext cx="8490585" cy="5445760"/>
          </a:xfrm>
          <a:prstGeom prst="rect">
            <a:avLst/>
          </a:prstGeom>
          <a:noFill/>
          <a:ln>
            <a:noFill/>
          </a:ln>
        </p:spPr>
      </p:pic>
    </p:spTree>
  </p:cSld>
  <p:clrMapOvr>
    <a:masterClrMapping/>
  </p:clrMapOvr>
  <p:transition advTm="4000">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800"/>
              <a:t>Difference Between 2-Tier and 3-Tier Architecture</a:t>
            </a:r>
            <a:endParaRPr sz="2800"/>
          </a:p>
        </p:txBody>
      </p:sp>
      <p:graphicFrame>
        <p:nvGraphicFramePr>
          <p:cNvPr id="156" name="Google Shape;156;p18"/>
          <p:cNvGraphicFramePr/>
          <p:nvPr/>
        </p:nvGraphicFramePr>
        <p:xfrm>
          <a:off x="135255" y="1116330"/>
          <a:ext cx="8675375" cy="4882500"/>
        </p:xfrm>
        <a:graphic>
          <a:graphicData uri="http://schemas.openxmlformats.org/drawingml/2006/table">
            <a:tbl>
              <a:tblPr>
                <a:noFill/>
                <a:tableStyleId>{E2EC8A93-7905-4238-A073-557011CF7622}</a:tableStyleId>
              </a:tblPr>
              <a:tblGrid>
                <a:gridCol w="2212975">
                  <a:extLst>
                    <a:ext uri="{9D8B030D-6E8A-4147-A177-3AD203B41FA5}">
                      <a16:colId xmlns:a16="http://schemas.microsoft.com/office/drawing/2014/main" val="20000"/>
                    </a:ext>
                  </a:extLst>
                </a:gridCol>
                <a:gridCol w="3570600">
                  <a:extLst>
                    <a:ext uri="{9D8B030D-6E8A-4147-A177-3AD203B41FA5}">
                      <a16:colId xmlns:a16="http://schemas.microsoft.com/office/drawing/2014/main" val="20001"/>
                    </a:ext>
                  </a:extLst>
                </a:gridCol>
                <a:gridCol w="2891800">
                  <a:extLst>
                    <a:ext uri="{9D8B030D-6E8A-4147-A177-3AD203B41FA5}">
                      <a16:colId xmlns:a16="http://schemas.microsoft.com/office/drawing/2014/main" val="20002"/>
                    </a:ext>
                  </a:extLst>
                </a:gridCol>
              </a:tblGrid>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Feature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2-Tier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3-Tier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Number of Layers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2</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3</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Business Logic</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Client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Application Server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9025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Database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Server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Separate Database Server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Security</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Lower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Higher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Scalability</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Limited</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High</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69025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Performance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Suitable for small applications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Suitable for large enterprise applications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Maintenance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Difficult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Easier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69025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Examples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MS Access, Desktop Applications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Amazon, Flipkart, Banking Systems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transition advTm="4000">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Frontend and Backend Technologies</a:t>
            </a:r>
          </a:p>
        </p:txBody>
      </p:sp>
      <p:sp>
        <p:nvSpPr>
          <p:cNvPr id="162" name="Google Shape;162;p19"/>
          <p:cNvSpPr txBox="1">
            <a:spLocks noGrp="1"/>
          </p:cNvSpPr>
          <p:nvPr>
            <p:ph type="body" idx="1"/>
          </p:nvPr>
        </p:nvSpPr>
        <p:spPr>
          <a:xfrm>
            <a:off x="457200" y="1165860"/>
            <a:ext cx="8229600" cy="4901565"/>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Frontend is the piece of the website users can see and interact with, for example, the graphical UI (GUI) and the command line, including the design, navigating menus, texts, images, videos, etc.</a:t>
            </a:r>
          </a:p>
          <a:p>
            <a:pPr marL="457200" lvl="0" indent="-368300" algn="l" rtl="0">
              <a:lnSpc>
                <a:spcPct val="100000"/>
              </a:lnSpc>
              <a:spcBef>
                <a:spcPts val="440"/>
              </a:spcBef>
              <a:spcAft>
                <a:spcPts val="0"/>
              </a:spcAft>
              <a:buClr>
                <a:schemeClr val="dk1"/>
              </a:buClr>
              <a:buSzPts val="2200"/>
              <a:buChar char="•"/>
            </a:pPr>
            <a:r>
              <a:rPr lang="en-US"/>
              <a:t>Backend, in actuality, is the piece of the site clients can't see and interface with. It's about how everything works.</a:t>
            </a:r>
          </a:p>
          <a:p>
            <a:pPr marL="457200" lvl="0" indent="-228600" algn="l" rtl="0">
              <a:lnSpc>
                <a:spcPct val="100000"/>
              </a:lnSpc>
              <a:spcBef>
                <a:spcPts val="440"/>
              </a:spcBef>
              <a:spcAft>
                <a:spcPts val="0"/>
              </a:spcAft>
              <a:buClr>
                <a:schemeClr val="dk1"/>
              </a:buClr>
              <a:buSzPts val="2200"/>
              <a:buNone/>
            </a:pP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Frontend vs. Backend</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b="1">
                <a:latin typeface="Times"/>
                <a:ea typeface="Times"/>
                <a:cs typeface="Times"/>
                <a:sym typeface="Times"/>
              </a:rPr>
              <a:t>Frontend: </a:t>
            </a:r>
            <a:r>
              <a:rPr lang="en-US"/>
              <a:t>The visible side. It's what users interact with – from buttons to animations.</a:t>
            </a:r>
          </a:p>
          <a:p>
            <a:pPr marL="457200" lvl="0" indent="-368300" algn="l" rtl="0">
              <a:lnSpc>
                <a:spcPct val="100000"/>
              </a:lnSpc>
              <a:spcBef>
                <a:spcPts val="440"/>
              </a:spcBef>
              <a:spcAft>
                <a:spcPts val="0"/>
              </a:spcAft>
              <a:buClr>
                <a:schemeClr val="dk1"/>
              </a:buClr>
              <a:buSzPts val="2200"/>
              <a:buChar char="•"/>
            </a:pPr>
            <a:r>
              <a:rPr lang="en-US" b="1">
                <a:latin typeface="Times"/>
                <a:ea typeface="Times"/>
                <a:cs typeface="Times"/>
                <a:sym typeface="Times"/>
              </a:rPr>
              <a:t>Backend:</a:t>
            </a:r>
            <a:r>
              <a:rPr lang="en-US"/>
              <a:t> The invisible side. Handles data, logic, and ensures everything works properly behind the scenes.</a:t>
            </a:r>
          </a:p>
          <a:p>
            <a:pPr marL="457200" lvl="0" indent="-368300" algn="l" rtl="0">
              <a:lnSpc>
                <a:spcPct val="100000"/>
              </a:lnSpc>
              <a:spcBef>
                <a:spcPts val="440"/>
              </a:spcBef>
              <a:spcAft>
                <a:spcPts val="0"/>
              </a:spcAft>
              <a:buClr>
                <a:schemeClr val="dk1"/>
              </a:buClr>
              <a:buSzPts val="2200"/>
              <a:buChar char="•"/>
            </a:pPr>
            <a:r>
              <a:rPr lang="en-US" b="1">
                <a:latin typeface="Times"/>
                <a:ea typeface="Times"/>
                <a:cs typeface="Times"/>
                <a:sym typeface="Times"/>
              </a:rPr>
              <a:t>Collaboration: </a:t>
            </a:r>
            <a:r>
              <a:rPr lang="en-US"/>
              <a:t>Both need to work in perfect harmony for smooth user experiences!</a:t>
            </a:r>
          </a:p>
        </p:txBody>
      </p:sp>
    </p:spTree>
  </p:cSld>
  <p:clrMapOvr>
    <a:masterClrMapping/>
  </p:clrMapOvr>
  <p:transition advTm="4000">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0"/>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Popular Frontend and Backend Technologies</a:t>
            </a:r>
          </a:p>
        </p:txBody>
      </p:sp>
      <p:pic>
        <p:nvPicPr>
          <p:cNvPr id="168" name="Google Shape;168;p20"/>
          <p:cNvPicPr preferRelativeResize="0"/>
          <p:nvPr/>
        </p:nvPicPr>
        <p:blipFill rotWithShape="1">
          <a:blip r:embed="rId3"/>
          <a:srcRect/>
          <a:stretch>
            <a:fillRect/>
          </a:stretch>
        </p:blipFill>
        <p:spPr>
          <a:xfrm>
            <a:off x="24130" y="997585"/>
            <a:ext cx="4927600" cy="4732655"/>
          </a:xfrm>
          <a:prstGeom prst="rect">
            <a:avLst/>
          </a:prstGeom>
          <a:noFill/>
          <a:ln>
            <a:noFill/>
          </a:ln>
        </p:spPr>
      </p:pic>
      <p:pic>
        <p:nvPicPr>
          <p:cNvPr id="169" name="Google Shape;169;p20"/>
          <p:cNvPicPr preferRelativeResize="0"/>
          <p:nvPr/>
        </p:nvPicPr>
        <p:blipFill rotWithShape="1">
          <a:blip r:embed="rId4"/>
          <a:srcRect/>
          <a:stretch>
            <a:fillRect/>
          </a:stretch>
        </p:blipFill>
        <p:spPr>
          <a:xfrm>
            <a:off x="4784725" y="997585"/>
            <a:ext cx="3902075" cy="4732655"/>
          </a:xfrm>
          <a:prstGeom prst="rect">
            <a:avLst/>
          </a:prstGeom>
          <a:noFill/>
          <a:ln>
            <a:noFill/>
          </a:ln>
        </p:spPr>
      </p:pic>
    </p:spTree>
  </p:cSld>
  <p:clrMapOvr>
    <a:masterClrMapping/>
  </p:clrMapOvr>
  <p:transition advTm="4000">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Static Website</a:t>
            </a:r>
          </a:p>
        </p:txBody>
      </p:sp>
      <p:sp>
        <p:nvSpPr>
          <p:cNvPr id="175" name="Google Shape;175;p21"/>
          <p:cNvSpPr txBox="1">
            <a:spLocks noGrp="1"/>
          </p:cNvSpPr>
          <p:nvPr>
            <p:ph type="body" idx="1"/>
          </p:nvPr>
        </p:nvSpPr>
        <p:spPr>
          <a:xfrm>
            <a:off x="457200" y="976630"/>
            <a:ext cx="8229600" cy="4862195"/>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In Static Websites, Web pages are returned by the server which are prebuilt source code files built using simple languages such as HTML, CSS, or JavaScript. </a:t>
            </a:r>
          </a:p>
          <a:p>
            <a:pPr marL="457200" lvl="0" indent="-368300" algn="l" rtl="0">
              <a:lnSpc>
                <a:spcPct val="100000"/>
              </a:lnSpc>
              <a:spcBef>
                <a:spcPts val="440"/>
              </a:spcBef>
              <a:spcAft>
                <a:spcPts val="0"/>
              </a:spcAft>
              <a:buClr>
                <a:schemeClr val="dk1"/>
              </a:buClr>
              <a:buSzPts val="2200"/>
              <a:buChar char="•"/>
            </a:pPr>
            <a:r>
              <a:rPr lang="en-US"/>
              <a:t>There is no processing of content on the server (according to the user) in Static Websites. </a:t>
            </a:r>
          </a:p>
          <a:p>
            <a:pPr marL="457200" lvl="0" indent="-368300" algn="l" rtl="0">
              <a:lnSpc>
                <a:spcPct val="100000"/>
              </a:lnSpc>
              <a:spcBef>
                <a:spcPts val="440"/>
              </a:spcBef>
              <a:spcAft>
                <a:spcPts val="0"/>
              </a:spcAft>
              <a:buClr>
                <a:schemeClr val="dk1"/>
              </a:buClr>
              <a:buSzPts val="2200"/>
              <a:buChar char="•"/>
            </a:pPr>
            <a:r>
              <a:rPr lang="en-US"/>
              <a:t>Web pages are returned by the server with no change therefore, static Websites are fast. </a:t>
            </a:r>
          </a:p>
          <a:p>
            <a:pPr marL="457200" lvl="0" indent="-368300" algn="l" rtl="0">
              <a:lnSpc>
                <a:spcPct val="100000"/>
              </a:lnSpc>
              <a:spcBef>
                <a:spcPts val="440"/>
              </a:spcBef>
              <a:spcAft>
                <a:spcPts val="0"/>
              </a:spcAft>
              <a:buClr>
                <a:schemeClr val="dk1"/>
              </a:buClr>
              <a:buSzPts val="2200"/>
              <a:buChar char="•"/>
            </a:pPr>
            <a:r>
              <a:rPr lang="en-US"/>
              <a:t>There is no interaction with databases. Also, they are less costly as the host does not need to support server-side processing with different languages.</a:t>
            </a:r>
          </a:p>
          <a:p>
            <a:pPr marL="457200" lvl="0" indent="-368300" algn="l" rtl="0">
              <a:lnSpc>
                <a:spcPct val="100000"/>
              </a:lnSpc>
              <a:spcBef>
                <a:spcPts val="440"/>
              </a:spcBef>
              <a:spcAft>
                <a:spcPts val="0"/>
              </a:spcAft>
              <a:buClr>
                <a:schemeClr val="dk1"/>
              </a:buClr>
              <a:buSzPts val="2200"/>
              <a:buChar char="•"/>
            </a:pPr>
            <a:r>
              <a:rPr lang="en-US"/>
              <a:t>Static does not mean that it will not respond to user actions, These Websites are called static because these cannot be manipulated on the server or interact with databases</a:t>
            </a:r>
          </a:p>
        </p:txBody>
      </p:sp>
    </p:spTree>
  </p:cSld>
  <p:clrMapOvr>
    <a:masterClrMapping/>
  </p:clrMapOvr>
  <p:transition advTm="4000">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Architecture of Static Website</a:t>
            </a:r>
          </a:p>
        </p:txBody>
      </p:sp>
      <p:pic>
        <p:nvPicPr>
          <p:cNvPr id="181" name="Google Shape;181;p22"/>
          <p:cNvPicPr preferRelativeResize="0"/>
          <p:nvPr/>
        </p:nvPicPr>
        <p:blipFill rotWithShape="1">
          <a:blip r:embed="rId3"/>
          <a:srcRect b="4894"/>
          <a:stretch>
            <a:fillRect/>
          </a:stretch>
        </p:blipFill>
        <p:spPr>
          <a:xfrm>
            <a:off x="400050" y="1187450"/>
            <a:ext cx="8343900" cy="4935855"/>
          </a:xfrm>
          <a:prstGeom prst="rect">
            <a:avLst/>
          </a:prstGeom>
          <a:noFill/>
          <a:ln>
            <a:noFill/>
          </a:ln>
        </p:spPr>
      </p:pic>
    </p:spTree>
  </p:cSld>
  <p:clrMapOvr>
    <a:masterClrMapping/>
  </p:clrMapOvr>
  <p:transition advTm="4000">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Dynamic Website</a:t>
            </a:r>
          </a:p>
        </p:txBody>
      </p:sp>
      <p:sp>
        <p:nvSpPr>
          <p:cNvPr id="187" name="Google Shape;187;p23"/>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Dynamic Website: In Dynamic Websites, Web pages are returned by the server which are processed during runtime means they are not prebuilt web pages but they are built during runtime according to the user's demand with the help of server-side scripting languages such as PHP, Node.js, ASP.NET and many more supported by the server. So, they are slower than static websites but updates and interaction with databases are possible. </a:t>
            </a:r>
          </a:p>
          <a:p>
            <a:pPr marL="457200" lvl="0" indent="-228600" algn="l" rtl="0">
              <a:lnSpc>
                <a:spcPct val="100000"/>
              </a:lnSpc>
              <a:spcBef>
                <a:spcPts val="440"/>
              </a:spcBef>
              <a:spcAft>
                <a:spcPts val="0"/>
              </a:spcAft>
              <a:buClr>
                <a:schemeClr val="dk1"/>
              </a:buClr>
              <a:buSzPts val="2200"/>
              <a:buNone/>
            </a:pPr>
            <a:endParaRPr lang="en-US"/>
          </a:p>
          <a:p>
            <a:pPr marL="457200" lvl="0" indent="-368300" algn="l" rtl="0">
              <a:lnSpc>
                <a:spcPct val="100000"/>
              </a:lnSpc>
              <a:spcBef>
                <a:spcPts val="440"/>
              </a:spcBef>
              <a:spcAft>
                <a:spcPts val="0"/>
              </a:spcAft>
              <a:buClr>
                <a:schemeClr val="dk1"/>
              </a:buClr>
              <a:buSzPts val="2200"/>
              <a:buChar char="•"/>
            </a:pPr>
            <a:r>
              <a:rPr lang="en-US"/>
              <a:t>Dynamic Websites are used over Static Websites as updates can be done very easily as compared to static websites (Where altering in every page is required) but in Dynamic Websites, it is possible to do a common change once and it will reflect in all the web pages. </a:t>
            </a:r>
          </a:p>
        </p:txBody>
      </p:sp>
    </p:spTree>
  </p:cSld>
  <p:clrMapOvr>
    <a:masterClrMapping/>
  </p:clrMapOvr>
  <p:transition advTm="4000">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4"/>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Architecture of Dynamic Website</a:t>
            </a:r>
          </a:p>
        </p:txBody>
      </p:sp>
      <p:pic>
        <p:nvPicPr>
          <p:cNvPr id="193" name="Google Shape;193;p24"/>
          <p:cNvPicPr preferRelativeResize="0"/>
          <p:nvPr/>
        </p:nvPicPr>
        <p:blipFill rotWithShape="1">
          <a:blip r:embed="rId3"/>
          <a:srcRect/>
          <a:stretch>
            <a:fillRect/>
          </a:stretch>
        </p:blipFill>
        <p:spPr>
          <a:xfrm>
            <a:off x="206375" y="1704340"/>
            <a:ext cx="8642350" cy="4455795"/>
          </a:xfrm>
          <a:prstGeom prst="rect">
            <a:avLst/>
          </a:prstGeom>
          <a:noFill/>
          <a:ln>
            <a:noFill/>
          </a:ln>
        </p:spPr>
      </p:pic>
    </p:spTree>
  </p:cSld>
  <p:clrMapOvr>
    <a:masterClrMapping/>
  </p:clrMapOvr>
  <p:transition advTm="4000">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800"/>
              <a:t>Difference Between Static and Dynamic Websites:  </a:t>
            </a:r>
            <a:endParaRPr sz="2800"/>
          </a:p>
        </p:txBody>
      </p:sp>
      <p:pic>
        <p:nvPicPr>
          <p:cNvPr id="199" name="Google Shape;199;p25"/>
          <p:cNvPicPr preferRelativeResize="0"/>
          <p:nvPr/>
        </p:nvPicPr>
        <p:blipFill rotWithShape="1">
          <a:blip r:embed="rId3"/>
          <a:srcRect/>
          <a:stretch>
            <a:fillRect/>
          </a:stretch>
        </p:blipFill>
        <p:spPr>
          <a:xfrm>
            <a:off x="0" y="1155065"/>
            <a:ext cx="9144000" cy="4993005"/>
          </a:xfrm>
          <a:prstGeom prst="rect">
            <a:avLst/>
          </a:prstGeom>
          <a:noFill/>
          <a:ln>
            <a:noFill/>
          </a:ln>
        </p:spPr>
      </p:pic>
    </p:spTree>
  </p:cSld>
  <p:clrMapOvr>
    <a:masterClrMapping/>
  </p:clrMapOvr>
  <p:transition advTm="4000">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Web Application Lifecycle</a:t>
            </a:r>
          </a:p>
        </p:txBody>
      </p:sp>
      <p:pic>
        <p:nvPicPr>
          <p:cNvPr id="205" name="Google Shape;205;p26"/>
          <p:cNvPicPr preferRelativeResize="0"/>
          <p:nvPr/>
        </p:nvPicPr>
        <p:blipFill rotWithShape="1">
          <a:blip r:embed="rId3"/>
          <a:srcRect/>
          <a:stretch>
            <a:fillRect/>
          </a:stretch>
        </p:blipFill>
        <p:spPr>
          <a:xfrm>
            <a:off x="717550" y="1123950"/>
            <a:ext cx="7708900" cy="4610100"/>
          </a:xfrm>
          <a:prstGeom prst="rect">
            <a:avLst/>
          </a:prstGeom>
          <a:noFill/>
          <a:ln>
            <a:noFill/>
          </a:ln>
        </p:spPr>
      </p:pic>
    </p:spTree>
  </p:cSld>
  <p:clrMapOvr>
    <a:masterClrMapping/>
  </p:clrMapOvr>
  <p:transition advTm="4000">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p>
        </p:txBody>
      </p:sp>
      <p:graphicFrame>
        <p:nvGraphicFramePr>
          <p:cNvPr id="211" name="Google Shape;211;p27"/>
          <p:cNvGraphicFramePr/>
          <p:nvPr/>
        </p:nvGraphicFramePr>
        <p:xfrm>
          <a:off x="486410" y="965200"/>
          <a:ext cx="7863850" cy="5181600"/>
        </p:xfrm>
        <a:graphic>
          <a:graphicData uri="http://schemas.openxmlformats.org/drawingml/2006/table">
            <a:tbl>
              <a:tblPr>
                <a:noFill/>
                <a:tableStyleId>{E2EC8A93-7905-4238-A073-557011CF7622}</a:tableStyleId>
              </a:tblPr>
              <a:tblGrid>
                <a:gridCol w="1606550">
                  <a:extLst>
                    <a:ext uri="{9D8B030D-6E8A-4147-A177-3AD203B41FA5}">
                      <a16:colId xmlns:a16="http://schemas.microsoft.com/office/drawing/2014/main" val="20000"/>
                    </a:ext>
                  </a:extLst>
                </a:gridCol>
                <a:gridCol w="6257300">
                  <a:extLst>
                    <a:ext uri="{9D8B030D-6E8A-4147-A177-3AD203B41FA5}">
                      <a16:colId xmlns:a16="http://schemas.microsoft.com/office/drawing/2014/main" val="20001"/>
                    </a:ext>
                  </a:extLst>
                </a:gridCol>
              </a:tblGrid>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Stage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Explanation </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Planning</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Defines the project objectives, requirements, timeline, and resources before development begins.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Design</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Creates the user interface (UI), user experience (UX), and overall architecture of the web application.</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Development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Implements the application by writing the front-end and back-end code.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Testing</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Verifies that the application is free from bugs and meets all functional and performance requirements.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Deployment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Launches the completed web application to the live server for end users.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Maintenance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Continuously updates, fixes bugs, and improves the application after deployment.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Feedback</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Collects user suggestions and reviews to identify areas for future improvements.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Monitoring</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Continuously tracks the application's performance, security, and availability to ensure smooth operation.</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transition advTm="4000">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a Web Browser?</a:t>
            </a:r>
          </a:p>
        </p:txBody>
      </p:sp>
      <p:sp>
        <p:nvSpPr>
          <p:cNvPr id="217" name="Google Shape;217;p28"/>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A Web Browser is a software application used to access, retrieve, and display web pages on the Internet. It communicates with web servers using HTTP/HTTPS protocols and renders HTML, CSS, and JavaScript into interactive web pages.</a:t>
            </a:r>
          </a:p>
          <a:p>
            <a:pPr marL="88900" lvl="0" indent="0" algn="l" rtl="0">
              <a:lnSpc>
                <a:spcPct val="100000"/>
              </a:lnSpc>
              <a:spcBef>
                <a:spcPts val="440"/>
              </a:spcBef>
              <a:spcAft>
                <a:spcPts val="0"/>
              </a:spcAft>
              <a:buSzPts val="2200"/>
              <a:buNone/>
            </a:pP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Popular Web Browsers</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 Google Chrome</a:t>
            </a:r>
          </a:p>
          <a:p>
            <a:pPr marL="457200" lvl="0" indent="-368300" algn="l" rtl="0">
              <a:lnSpc>
                <a:spcPct val="100000"/>
              </a:lnSpc>
              <a:spcBef>
                <a:spcPts val="440"/>
              </a:spcBef>
              <a:spcAft>
                <a:spcPts val="0"/>
              </a:spcAft>
              <a:buClr>
                <a:schemeClr val="dk1"/>
              </a:buClr>
              <a:buSzPts val="2200"/>
              <a:buChar char="•"/>
            </a:pPr>
            <a:r>
              <a:rPr lang="en-US"/>
              <a:t>🦊 Mozilla Firefox</a:t>
            </a:r>
          </a:p>
          <a:p>
            <a:pPr marL="457200" lvl="0" indent="-368300" algn="l" rtl="0">
              <a:lnSpc>
                <a:spcPct val="100000"/>
              </a:lnSpc>
              <a:spcBef>
                <a:spcPts val="440"/>
              </a:spcBef>
              <a:spcAft>
                <a:spcPts val="0"/>
              </a:spcAft>
              <a:buClr>
                <a:schemeClr val="dk1"/>
              </a:buClr>
              <a:buSzPts val="2200"/>
              <a:buChar char="•"/>
            </a:pPr>
            <a:r>
              <a:rPr lang="en-US"/>
              <a:t>🧭 Microsoft Edge</a:t>
            </a:r>
          </a:p>
          <a:p>
            <a:pPr marL="457200" lvl="0" indent="-368300" algn="l" rtl="0">
              <a:lnSpc>
                <a:spcPct val="100000"/>
              </a:lnSpc>
              <a:spcBef>
                <a:spcPts val="440"/>
              </a:spcBef>
              <a:spcAft>
                <a:spcPts val="0"/>
              </a:spcAft>
              <a:buClr>
                <a:schemeClr val="dk1"/>
              </a:buClr>
              <a:buSzPts val="2200"/>
              <a:buChar char="•"/>
            </a:pPr>
            <a:r>
              <a:rPr lang="en-US"/>
              <a:t>🍎 Safari</a:t>
            </a:r>
          </a:p>
          <a:p>
            <a:pPr marL="457200" lvl="0" indent="-368300" algn="l" rtl="0">
              <a:lnSpc>
                <a:spcPct val="100000"/>
              </a:lnSpc>
              <a:spcBef>
                <a:spcPts val="440"/>
              </a:spcBef>
              <a:spcAft>
                <a:spcPts val="0"/>
              </a:spcAft>
              <a:buClr>
                <a:schemeClr val="dk1"/>
              </a:buClr>
              <a:buSzPts val="2200"/>
              <a:buChar char="•"/>
            </a:pPr>
            <a:r>
              <a:rPr lang="en-US"/>
              <a:t>🎭 Opera</a:t>
            </a:r>
          </a:p>
        </p:txBody>
      </p:sp>
    </p:spTree>
  </p:cSld>
  <p:clrMapOvr>
    <a:masterClrMapping/>
  </p:clrMapOvr>
  <p:transition advTm="4000">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Browser Developer Tools (DevTools)</a:t>
            </a:r>
          </a:p>
        </p:txBody>
      </p:sp>
      <p:sp>
        <p:nvSpPr>
          <p:cNvPr id="223" name="Google Shape;223;p29"/>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a:t>Browser Developer Tools (DevTools) are built-in utilities that help developers inspect, debug, and optimize websites.</a:t>
            </a:r>
          </a:p>
          <a:p>
            <a:pPr marL="88900" lvl="0" indent="0" algn="l" rtl="0">
              <a:lnSpc>
                <a:spcPct val="100000"/>
              </a:lnSpc>
              <a:spcBef>
                <a:spcPts val="440"/>
              </a:spcBef>
              <a:spcAft>
                <a:spcPts val="0"/>
              </a:spcAft>
              <a:buSzPts val="2200"/>
              <a:buNone/>
            </a:pPr>
            <a:endParaRPr b="1">
              <a:latin typeface="Times"/>
              <a:ea typeface="Times"/>
              <a:cs typeface="Times"/>
              <a:sym typeface="Times"/>
            </a:endParaRPr>
          </a:p>
          <a:p>
            <a:pPr marL="88900" lvl="0" indent="0" algn="l" rtl="0">
              <a:lnSpc>
                <a:spcPct val="100000"/>
              </a:lnSpc>
              <a:spcBef>
                <a:spcPts val="440"/>
              </a:spcBef>
              <a:spcAft>
                <a:spcPts val="0"/>
              </a:spcAft>
              <a:buSzPts val="2200"/>
              <a:buNone/>
            </a:pPr>
            <a:r>
              <a:rPr lang="en-US" b="1">
                <a:latin typeface="Times"/>
                <a:ea typeface="Times"/>
                <a:cs typeface="Times"/>
                <a:sym typeface="Times"/>
              </a:rPr>
              <a:t>Features</a:t>
            </a:r>
          </a:p>
          <a:p>
            <a:pPr marL="457200" lvl="0" indent="-368300" algn="l" rtl="0">
              <a:lnSpc>
                <a:spcPct val="100000"/>
              </a:lnSpc>
              <a:spcBef>
                <a:spcPts val="440"/>
              </a:spcBef>
              <a:spcAft>
                <a:spcPts val="0"/>
              </a:spcAft>
              <a:buClr>
                <a:schemeClr val="dk1"/>
              </a:buClr>
              <a:buSzPts val="2200"/>
              <a:buChar char="•"/>
            </a:pPr>
            <a:r>
              <a:rPr lang="en-US"/>
              <a:t>🔍 Inspect HTML elements</a:t>
            </a:r>
          </a:p>
          <a:p>
            <a:pPr marL="457200" lvl="0" indent="-368300" algn="l" rtl="0">
              <a:lnSpc>
                <a:spcPct val="100000"/>
              </a:lnSpc>
              <a:spcBef>
                <a:spcPts val="440"/>
              </a:spcBef>
              <a:spcAft>
                <a:spcPts val="0"/>
              </a:spcAft>
              <a:buClr>
                <a:schemeClr val="dk1"/>
              </a:buClr>
              <a:buSzPts val="2200"/>
              <a:buChar char="•"/>
            </a:pPr>
            <a:r>
              <a:rPr lang="en-US"/>
              <a:t>🎨 Modify CSS styles in real time</a:t>
            </a:r>
          </a:p>
          <a:p>
            <a:pPr marL="457200" lvl="0" indent="-368300" algn="l" rtl="0">
              <a:lnSpc>
                <a:spcPct val="100000"/>
              </a:lnSpc>
              <a:spcBef>
                <a:spcPts val="440"/>
              </a:spcBef>
              <a:spcAft>
                <a:spcPts val="0"/>
              </a:spcAft>
              <a:buClr>
                <a:schemeClr val="dk1"/>
              </a:buClr>
              <a:buSzPts val="2200"/>
              <a:buChar char="•"/>
            </a:pPr>
            <a:r>
              <a:rPr lang="en-US"/>
              <a:t>💻 Debug JavaScript</a:t>
            </a:r>
          </a:p>
          <a:p>
            <a:pPr marL="457200" lvl="0" indent="-368300" algn="l" rtl="0">
              <a:lnSpc>
                <a:spcPct val="100000"/>
              </a:lnSpc>
              <a:spcBef>
                <a:spcPts val="440"/>
              </a:spcBef>
              <a:spcAft>
                <a:spcPts val="0"/>
              </a:spcAft>
              <a:buClr>
                <a:schemeClr val="dk1"/>
              </a:buClr>
              <a:buSzPts val="2200"/>
              <a:buChar char="•"/>
            </a:pPr>
            <a:r>
              <a:rPr lang="en-US"/>
              <a:t>🌐 Monitor network requests</a:t>
            </a:r>
          </a:p>
          <a:p>
            <a:pPr marL="457200" lvl="0" indent="-368300" algn="l" rtl="0">
              <a:lnSpc>
                <a:spcPct val="100000"/>
              </a:lnSpc>
              <a:spcBef>
                <a:spcPts val="440"/>
              </a:spcBef>
              <a:spcAft>
                <a:spcPts val="0"/>
              </a:spcAft>
              <a:buClr>
                <a:schemeClr val="dk1"/>
              </a:buClr>
              <a:buSzPts val="2200"/>
              <a:buChar char="•"/>
            </a:pPr>
            <a:r>
              <a:rPr lang="en-US"/>
              <a:t>📊 Analyze website performance</a:t>
            </a:r>
          </a:p>
          <a:p>
            <a:pPr marL="457200" lvl="0" indent="-368300" algn="l" rtl="0">
              <a:lnSpc>
                <a:spcPct val="100000"/>
              </a:lnSpc>
              <a:spcBef>
                <a:spcPts val="440"/>
              </a:spcBef>
              <a:spcAft>
                <a:spcPts val="0"/>
              </a:spcAft>
              <a:buClr>
                <a:schemeClr val="dk1"/>
              </a:buClr>
              <a:buSzPts val="2200"/>
              <a:buChar char="•"/>
            </a:pPr>
            <a:r>
              <a:rPr lang="en-US"/>
              <a:t>📱 Test responsive web design</a:t>
            </a:r>
          </a:p>
        </p:txBody>
      </p:sp>
    </p:spTree>
  </p:cSld>
  <p:clrMapOvr>
    <a:masterClrMapping/>
  </p:clrMapOvr>
  <p:transition advTm="4000">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HTTP?</a:t>
            </a:r>
          </a:p>
        </p:txBody>
      </p:sp>
      <p:sp>
        <p:nvSpPr>
          <p:cNvPr id="229" name="Google Shape;229;p30"/>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HTTP (HyperText Transfer Protocol) is a communication protocol used to transfer web pages and other resources between a web browser (client) and a web server.</a:t>
            </a:r>
          </a:p>
          <a:p>
            <a:pPr marL="457200" lvl="0" indent="-368300" algn="l" rtl="0">
              <a:lnSpc>
                <a:spcPct val="100000"/>
              </a:lnSpc>
              <a:spcBef>
                <a:spcPts val="440"/>
              </a:spcBef>
              <a:spcAft>
                <a:spcPts val="0"/>
              </a:spcAft>
              <a:buClr>
                <a:schemeClr val="dk1"/>
              </a:buClr>
              <a:buSzPts val="2200"/>
              <a:buChar char="•"/>
            </a:pPr>
            <a:r>
              <a:rPr lang="en-US"/>
              <a:t>It is the foundation of communication on the World Wide Web (WWW).</a:t>
            </a:r>
          </a:p>
          <a:p>
            <a:pPr marL="457200" lvl="0" indent="-368300" algn="l" rtl="0">
              <a:lnSpc>
                <a:spcPct val="100000"/>
              </a:lnSpc>
              <a:spcBef>
                <a:spcPts val="440"/>
              </a:spcBef>
              <a:spcAft>
                <a:spcPts val="0"/>
              </a:spcAft>
              <a:buClr>
                <a:schemeClr val="dk1"/>
              </a:buClr>
              <a:buSzPts val="2200"/>
              <a:buChar char="•"/>
            </a:pPr>
            <a:r>
              <a:rPr lang="en-US"/>
              <a:t>HTTP works on a request-response model.</a:t>
            </a:r>
          </a:p>
          <a:p>
            <a:pPr marL="457200" lvl="0" indent="-368300" algn="l" rtl="0">
              <a:lnSpc>
                <a:spcPct val="100000"/>
              </a:lnSpc>
              <a:spcBef>
                <a:spcPts val="440"/>
              </a:spcBef>
              <a:spcAft>
                <a:spcPts val="0"/>
              </a:spcAft>
              <a:buClr>
                <a:schemeClr val="dk1"/>
              </a:buClr>
              <a:buSzPts val="2200"/>
              <a:buChar char="•"/>
            </a:pPr>
            <a:r>
              <a:rPr lang="en-US"/>
              <a:t>It is stateless, meaning every request is independent.</a:t>
            </a:r>
          </a:p>
          <a:p>
            <a:pPr marL="88900" lvl="0" indent="0" algn="l" rtl="0">
              <a:lnSpc>
                <a:spcPct val="100000"/>
              </a:lnSpc>
              <a:spcBef>
                <a:spcPts val="440"/>
              </a:spcBef>
              <a:spcAft>
                <a:spcPts val="0"/>
              </a:spcAft>
              <a:buSzPts val="2200"/>
              <a:buNone/>
            </a:pPr>
            <a:endParaRPr lang="en-US"/>
          </a:p>
          <a:p>
            <a:pPr marL="88900" lvl="0" indent="0" algn="l" rtl="0">
              <a:lnSpc>
                <a:spcPct val="100000"/>
              </a:lnSpc>
              <a:spcBef>
                <a:spcPts val="440"/>
              </a:spcBef>
              <a:spcAft>
                <a:spcPts val="0"/>
              </a:spcAft>
              <a:buSzPts val="2200"/>
              <a:buNone/>
            </a:pPr>
            <a:r>
              <a:rPr lang="en-US"/>
              <a:t>          http://www.example.com</a:t>
            </a:r>
          </a:p>
        </p:txBody>
      </p:sp>
    </p:spTree>
  </p:cSld>
  <p:clrMapOvr>
    <a:masterClrMapping/>
  </p:clrMapOvr>
  <p:transition advTm="4000">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1"/>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HTTPS?</a:t>
            </a:r>
          </a:p>
        </p:txBody>
      </p:sp>
      <p:sp>
        <p:nvSpPr>
          <p:cNvPr id="235" name="Google Shape;235;p31"/>
          <p:cNvSpPr txBox="1">
            <a:spLocks noGrp="1"/>
          </p:cNvSpPr>
          <p:nvPr>
            <p:ph type="body" idx="1"/>
          </p:nvPr>
        </p:nvSpPr>
        <p:spPr>
          <a:xfrm>
            <a:off x="194310" y="101346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a:t>HTTPS (HyperText Transfer Protocol Secure) is the secure version of HTTP.</a:t>
            </a:r>
          </a:p>
          <a:p>
            <a:pPr marL="457200" lvl="0" indent="-368300" algn="l" rtl="0">
              <a:lnSpc>
                <a:spcPct val="100000"/>
              </a:lnSpc>
              <a:spcBef>
                <a:spcPts val="440"/>
              </a:spcBef>
              <a:spcAft>
                <a:spcPts val="0"/>
              </a:spcAft>
              <a:buClr>
                <a:schemeClr val="dk1"/>
              </a:buClr>
              <a:buSzPts val="2200"/>
              <a:buChar char="•"/>
            </a:pPr>
            <a:r>
              <a:rPr lang="en-US"/>
              <a:t>It encrypts the data exchanged between the browser and the web server using SSL/TLS.</a:t>
            </a:r>
          </a:p>
          <a:p>
            <a:pPr marL="457200" lvl="0" indent="-368300" algn="l" rtl="0">
              <a:lnSpc>
                <a:spcPct val="100000"/>
              </a:lnSpc>
              <a:spcBef>
                <a:spcPts val="440"/>
              </a:spcBef>
              <a:spcAft>
                <a:spcPts val="0"/>
              </a:spcAft>
              <a:buClr>
                <a:schemeClr val="dk1"/>
              </a:buClr>
              <a:buSzPts val="2200"/>
              <a:buChar char="•"/>
            </a:pPr>
            <a:r>
              <a:rPr lang="en-US"/>
              <a:t>It protects users from hackers, data theft, and tampering.</a:t>
            </a:r>
          </a:p>
          <a:p>
            <a:pPr marL="457200" lvl="0" indent="-368300" algn="l" rtl="0">
              <a:lnSpc>
                <a:spcPct val="100000"/>
              </a:lnSpc>
              <a:spcBef>
                <a:spcPts val="440"/>
              </a:spcBef>
              <a:spcAft>
                <a:spcPts val="0"/>
              </a:spcAft>
              <a:buClr>
                <a:schemeClr val="dk1"/>
              </a:buClr>
              <a:buSzPts val="2200"/>
              <a:buChar char="•"/>
            </a:pPr>
            <a:r>
              <a:rPr lang="en-US"/>
              <a:t>Used for online banking, shopping, email, login pages, etc.</a:t>
            </a:r>
          </a:p>
          <a:p>
            <a:pPr marL="1828800" lvl="3" indent="-368300" algn="l" rtl="0">
              <a:lnSpc>
                <a:spcPct val="100000"/>
              </a:lnSpc>
              <a:spcBef>
                <a:spcPts val="440"/>
              </a:spcBef>
              <a:spcAft>
                <a:spcPts val="0"/>
              </a:spcAft>
              <a:buSzPts val="2200"/>
              <a:buChar char="–"/>
            </a:pPr>
            <a:r>
              <a:rPr lang="en-US"/>
              <a:t>https://www.example.com</a:t>
            </a:r>
          </a:p>
        </p:txBody>
      </p:sp>
    </p:spTree>
  </p:cSld>
  <p:clrMapOvr>
    <a:masterClrMapping/>
  </p:clrMapOvr>
  <p:transition advTm="4000">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2"/>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HTTP Methods</a:t>
            </a:r>
          </a:p>
        </p:txBody>
      </p:sp>
      <p:pic>
        <p:nvPicPr>
          <p:cNvPr id="241" name="Google Shape;241;p32"/>
          <p:cNvPicPr preferRelativeResize="0"/>
          <p:nvPr/>
        </p:nvPicPr>
        <p:blipFill rotWithShape="1">
          <a:blip r:embed="rId3"/>
          <a:srcRect/>
          <a:stretch>
            <a:fillRect/>
          </a:stretch>
        </p:blipFill>
        <p:spPr>
          <a:xfrm>
            <a:off x="196215" y="1055370"/>
            <a:ext cx="8693150" cy="5358765"/>
          </a:xfrm>
          <a:prstGeom prst="rect">
            <a:avLst/>
          </a:prstGeom>
          <a:noFill/>
          <a:ln>
            <a:noFill/>
          </a:ln>
        </p:spPr>
      </p:pic>
    </p:spTree>
  </p:cSld>
  <p:clrMapOvr>
    <a:masterClrMapping/>
  </p:clrMapOvr>
  <p:transition advTm="4000">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HTTP Request–Response Model</a:t>
            </a:r>
          </a:p>
        </p:txBody>
      </p:sp>
      <p:pic>
        <p:nvPicPr>
          <p:cNvPr id="247" name="Google Shape;247;p33"/>
          <p:cNvPicPr preferRelativeResize="0"/>
          <p:nvPr/>
        </p:nvPicPr>
        <p:blipFill rotWithShape="1">
          <a:blip r:embed="rId3"/>
          <a:srcRect/>
          <a:stretch>
            <a:fillRect/>
          </a:stretch>
        </p:blipFill>
        <p:spPr>
          <a:xfrm>
            <a:off x="6734810" y="4824095"/>
            <a:ext cx="381000" cy="381000"/>
          </a:xfrm>
          <a:prstGeom prst="rect">
            <a:avLst/>
          </a:prstGeom>
          <a:noFill/>
          <a:ln>
            <a:noFill/>
          </a:ln>
        </p:spPr>
      </p:pic>
      <p:pic>
        <p:nvPicPr>
          <p:cNvPr id="248" name="Google Shape;248;p33"/>
          <p:cNvPicPr preferRelativeResize="0"/>
          <p:nvPr/>
        </p:nvPicPr>
        <p:blipFill rotWithShape="1">
          <a:blip r:embed="rId4"/>
          <a:srcRect/>
          <a:stretch>
            <a:fillRect/>
          </a:stretch>
        </p:blipFill>
        <p:spPr>
          <a:xfrm>
            <a:off x="190500" y="1075690"/>
            <a:ext cx="8723630" cy="5385435"/>
          </a:xfrm>
          <a:prstGeom prst="rect">
            <a:avLst/>
          </a:prstGeom>
          <a:noFill/>
          <a:ln>
            <a:noFill/>
          </a:ln>
        </p:spPr>
      </p:pic>
    </p:spTree>
  </p:cSld>
  <p:clrMapOvr>
    <a:masterClrMapping/>
  </p:clrMapOvr>
  <p:transition advTm="4000">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graphicFrame>
        <p:nvGraphicFramePr>
          <p:cNvPr id="253" name="Google Shape;253;p34"/>
          <p:cNvGraphicFramePr/>
          <p:nvPr/>
        </p:nvGraphicFramePr>
        <p:xfrm>
          <a:off x="179705" y="956310"/>
          <a:ext cx="8827750" cy="5619050"/>
        </p:xfrm>
        <a:graphic>
          <a:graphicData uri="http://schemas.openxmlformats.org/drawingml/2006/table">
            <a:tbl>
              <a:tblPr>
                <a:noFill/>
                <a:tableStyleId>{E2EC8A93-7905-4238-A073-557011CF7622}</a:tableStyleId>
              </a:tblPr>
              <a:tblGrid>
                <a:gridCol w="2023100">
                  <a:extLst>
                    <a:ext uri="{9D8B030D-6E8A-4147-A177-3AD203B41FA5}">
                      <a16:colId xmlns:a16="http://schemas.microsoft.com/office/drawing/2014/main" val="20000"/>
                    </a:ext>
                  </a:extLst>
                </a:gridCol>
                <a:gridCol w="2941950">
                  <a:extLst>
                    <a:ext uri="{9D8B030D-6E8A-4147-A177-3AD203B41FA5}">
                      <a16:colId xmlns:a16="http://schemas.microsoft.com/office/drawing/2014/main" val="20001"/>
                    </a:ext>
                  </a:extLst>
                </a:gridCol>
                <a:gridCol w="3862700">
                  <a:extLst>
                    <a:ext uri="{9D8B030D-6E8A-4147-A177-3AD203B41FA5}">
                      <a16:colId xmlns:a16="http://schemas.microsoft.com/office/drawing/2014/main" val="20002"/>
                    </a:ext>
                  </a:extLst>
                </a:gridCol>
              </a:tblGrid>
              <a:tr h="330825">
                <a:tc>
                  <a:txBody>
                    <a:bodyPr/>
                    <a:lstStyle/>
                    <a:p>
                      <a:pPr marL="0" marR="0" lvl="0" indent="0" algn="l" rtl="0">
                        <a:lnSpc>
                          <a:spcPct val="100000"/>
                        </a:lnSpc>
                        <a:spcBef>
                          <a:spcPts val="0"/>
                        </a:spcBef>
                        <a:spcAft>
                          <a:spcPts val="0"/>
                        </a:spcAft>
                        <a:buNone/>
                      </a:pPr>
                      <a:r>
                        <a:rPr lang="en-US" sz="2000" b="1" u="none" strike="noStrike" cap="none">
                          <a:latin typeface="Arial" panose="020B0604020202090204"/>
                          <a:ea typeface="Arial" panose="020B0604020202090204"/>
                          <a:cs typeface="Arial" panose="020B0604020202090204"/>
                          <a:sym typeface="Arial" panose="020B0604020202090204"/>
                        </a:rPr>
                        <a:t>Feature</a:t>
                      </a:r>
                      <a:endParaRPr sz="20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1" u="none" strike="noStrike" cap="none">
                          <a:latin typeface="Arial" panose="020B0604020202090204"/>
                          <a:ea typeface="Arial" panose="020B0604020202090204"/>
                          <a:cs typeface="Arial" panose="020B0604020202090204"/>
                          <a:sym typeface="Arial" panose="020B0604020202090204"/>
                        </a:rPr>
                        <a:t>HTTP</a:t>
                      </a:r>
                      <a:endParaRPr sz="20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1" u="none" strike="noStrike" cap="none">
                          <a:latin typeface="Arial" panose="020B0604020202090204"/>
                          <a:ea typeface="Arial" panose="020B0604020202090204"/>
                          <a:cs typeface="Arial" panose="020B0604020202090204"/>
                          <a:sym typeface="Arial" panose="020B0604020202090204"/>
                        </a:rPr>
                        <a:t>HTTPS</a:t>
                      </a:r>
                      <a:endParaRPr sz="20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661025">
                <a:tc>
                  <a:txBody>
                    <a:bodyPr/>
                    <a:lstStyle/>
                    <a:p>
                      <a:pPr marL="0" marR="0" lvl="0" indent="0" algn="l" rtl="0">
                        <a:lnSpc>
                          <a:spcPct val="100000"/>
                        </a:lnSpc>
                        <a:spcBef>
                          <a:spcPts val="0"/>
                        </a:spcBef>
                        <a:spcAft>
                          <a:spcPts val="0"/>
                        </a:spcAft>
                        <a:buNone/>
                      </a:pPr>
                      <a:r>
                        <a:rPr lang="en-US" sz="2000" u="none" strike="noStrike" cap="none"/>
                        <a:t>Full Form</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HyperText Transfer Protocol</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HyperText Transfer Protocol Secure</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30200">
                <a:tc>
                  <a:txBody>
                    <a:bodyPr/>
                    <a:lstStyle/>
                    <a:p>
                      <a:pPr marL="0" marR="0" lvl="0" indent="0" algn="l" rtl="0">
                        <a:lnSpc>
                          <a:spcPct val="100000"/>
                        </a:lnSpc>
                        <a:spcBef>
                          <a:spcPts val="0"/>
                        </a:spcBef>
                        <a:spcAft>
                          <a:spcPts val="0"/>
                        </a:spcAft>
                        <a:buNone/>
                      </a:pPr>
                      <a:r>
                        <a:rPr lang="en-US" sz="2000" u="none" strike="noStrike" cap="none"/>
                        <a:t>Security</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Not Secure</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Secure</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61025">
                <a:tc>
                  <a:txBody>
                    <a:bodyPr/>
                    <a:lstStyle/>
                    <a:p>
                      <a:pPr marL="0" marR="0" lvl="0" indent="0" algn="l" rtl="0">
                        <a:lnSpc>
                          <a:spcPct val="100000"/>
                        </a:lnSpc>
                        <a:spcBef>
                          <a:spcPts val="0"/>
                        </a:spcBef>
                        <a:spcAft>
                          <a:spcPts val="0"/>
                        </a:spcAft>
                        <a:buNone/>
                      </a:pPr>
                      <a:r>
                        <a:rPr lang="en-US" sz="2000" u="none" strike="noStrike" cap="none"/>
                        <a:t>Encryption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No encryption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Uses SSL/TLS encryption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0825">
                <a:tc>
                  <a:txBody>
                    <a:bodyPr/>
                    <a:lstStyle/>
                    <a:p>
                      <a:pPr marL="0" marR="0" lvl="0" indent="0" algn="l" rtl="0">
                        <a:lnSpc>
                          <a:spcPct val="100000"/>
                        </a:lnSpc>
                        <a:spcBef>
                          <a:spcPts val="0"/>
                        </a:spcBef>
                        <a:spcAft>
                          <a:spcPts val="0"/>
                        </a:spcAft>
                        <a:buNone/>
                      </a:pPr>
                      <a:r>
                        <a:rPr lang="en-US" sz="2000" u="none" strike="noStrike" cap="none"/>
                        <a:t>Port Number</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80</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443</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30200">
                <a:tc>
                  <a:txBody>
                    <a:bodyPr/>
                    <a:lstStyle/>
                    <a:p>
                      <a:pPr marL="0" marR="0" lvl="0" indent="0" algn="l" rtl="0">
                        <a:lnSpc>
                          <a:spcPct val="100000"/>
                        </a:lnSpc>
                        <a:spcBef>
                          <a:spcPts val="0"/>
                        </a:spcBef>
                        <a:spcAft>
                          <a:spcPts val="0"/>
                        </a:spcAft>
                        <a:buNone/>
                      </a:pPr>
                      <a:r>
                        <a:rPr lang="en-US" sz="2000" u="none" strike="noStrike" cap="none"/>
                        <a:t>URL</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http://</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https://</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661025">
                <a:tc>
                  <a:txBody>
                    <a:bodyPr/>
                    <a:lstStyle/>
                    <a:p>
                      <a:pPr marL="0" marR="0" lvl="0" indent="0" algn="l" rtl="0">
                        <a:lnSpc>
                          <a:spcPct val="100000"/>
                        </a:lnSpc>
                        <a:spcBef>
                          <a:spcPts val="0"/>
                        </a:spcBef>
                        <a:spcAft>
                          <a:spcPts val="0"/>
                        </a:spcAft>
                        <a:buNone/>
                      </a:pPr>
                      <a:r>
                        <a:rPr lang="en-US" sz="2000" u="none" strike="noStrike" cap="none"/>
                        <a:t>Data Protection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Data can be intercepted</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Data is encrypted</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0825">
                <a:tc>
                  <a:txBody>
                    <a:bodyPr/>
                    <a:lstStyle/>
                    <a:p>
                      <a:pPr marL="0" marR="0" lvl="0" indent="0" algn="l" rtl="0">
                        <a:lnSpc>
                          <a:spcPct val="100000"/>
                        </a:lnSpc>
                        <a:spcBef>
                          <a:spcPts val="0"/>
                        </a:spcBef>
                        <a:spcAft>
                          <a:spcPts val="0"/>
                        </a:spcAft>
                        <a:buNone/>
                      </a:pPr>
                      <a:r>
                        <a:rPr lang="en-US" sz="2000" u="none" strike="noStrike" cap="none"/>
                        <a:t>Authentication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No</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Yes (SSL Certificate)</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991225">
                <a:tc>
                  <a:txBody>
                    <a:bodyPr/>
                    <a:lstStyle/>
                    <a:p>
                      <a:pPr marL="0" marR="0" lvl="0" indent="0" algn="l" rtl="0">
                        <a:lnSpc>
                          <a:spcPct val="100000"/>
                        </a:lnSpc>
                        <a:spcBef>
                          <a:spcPts val="0"/>
                        </a:spcBef>
                        <a:spcAft>
                          <a:spcPts val="0"/>
                        </a:spcAft>
                        <a:buNone/>
                      </a:pPr>
                      <a:r>
                        <a:rPr lang="en-US" sz="2000" u="none" strike="noStrike" cap="none"/>
                        <a:t>Speed</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Slightly faster</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Slightly slower due to encryption (difference is minimal today)</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991875">
                <a:tc>
                  <a:txBody>
                    <a:bodyPr/>
                    <a:lstStyle/>
                    <a:p>
                      <a:pPr marL="0" marR="0" lvl="0" indent="0" algn="l" rtl="0">
                        <a:lnSpc>
                          <a:spcPct val="100000"/>
                        </a:lnSpc>
                        <a:spcBef>
                          <a:spcPts val="0"/>
                        </a:spcBef>
                        <a:spcAft>
                          <a:spcPts val="0"/>
                        </a:spcAft>
                        <a:buNone/>
                      </a:pPr>
                      <a:r>
                        <a:rPr lang="en-US" sz="2000" u="none" strike="noStrike" cap="none"/>
                        <a:t>Used For</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Normal websites</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Banking, E-commerce, Login pages, Online payments</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254" name="Google Shape;254;p34"/>
          <p:cNvSpPr txBox="1"/>
          <p:nvPr/>
        </p:nvSpPr>
        <p:spPr>
          <a:xfrm>
            <a:off x="179705" y="191135"/>
            <a:ext cx="5981065" cy="523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panose="020B0604020202090204"/>
              <a:buNone/>
            </a:pPr>
            <a:r>
              <a:rPr lang="en-US" sz="2400" b="0" i="0" u="none" strike="noStrike" cap="none">
                <a:solidFill>
                  <a:srgbClr val="000000"/>
                </a:solidFill>
                <a:latin typeface="Arial" panose="020B0604020202090204"/>
                <a:ea typeface="Arial" panose="020B0604020202090204"/>
                <a:cs typeface="Arial" panose="020B0604020202090204"/>
                <a:sym typeface="Arial" panose="020B0604020202090204"/>
              </a:rPr>
              <a:t>Difference between HTTP and HTTPS</a:t>
            </a:r>
            <a:endParaRPr sz="2400" b="0" i="0" u="none" strike="noStrike" cap="none">
              <a:solidFill>
                <a:srgbClr val="000000"/>
              </a:solidFill>
              <a:latin typeface="Arial" panose="020B0604020202090204"/>
              <a:ea typeface="Arial" panose="020B0604020202090204"/>
              <a:cs typeface="Arial" panose="020B0604020202090204"/>
              <a:sym typeface="Arial" panose="020B0604020202090204"/>
            </a:endParaRPr>
          </a:p>
          <a:p>
            <a:pPr marL="0" marR="0" lvl="0" indent="0" algn="l" rtl="0">
              <a:lnSpc>
                <a:spcPct val="100000"/>
              </a:lnSpc>
              <a:spcBef>
                <a:spcPts val="0"/>
              </a:spcBef>
              <a:spcAft>
                <a:spcPts val="0"/>
              </a:spcAft>
              <a:buClr>
                <a:srgbClr val="000000"/>
              </a:buClr>
              <a:buSzPts val="2800"/>
              <a:buFont typeface="Arial" panose="020B0604020202090204"/>
              <a:buNone/>
            </a:pPr>
            <a:endParaRPr sz="2400" b="0" i="0" u="none" strike="noStrike" cap="none">
              <a:solidFill>
                <a:srgbClr val="000000"/>
              </a:solidFill>
              <a:latin typeface="Arial" panose="020B0604020202090204"/>
              <a:ea typeface="Arial" panose="020B0604020202090204"/>
              <a:cs typeface="Arial" panose="020B0604020202090204"/>
              <a:sym typeface="Arial" panose="020B0604020202090204"/>
            </a:endParaRPr>
          </a:p>
        </p:txBody>
      </p:sp>
    </p:spTree>
  </p:cSld>
  <p:clrMapOvr>
    <a:masterClrMapping/>
  </p:clrMapOvr>
  <p:transition advTm="4000">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Google Shape;259;p35"/>
          <p:cNvSpPr txBox="1"/>
          <p:nvPr/>
        </p:nvSpPr>
        <p:spPr>
          <a:xfrm>
            <a:off x="0" y="0"/>
            <a:ext cx="6477000" cy="838200"/>
          </a:xfrm>
          <a:prstGeom prst="rect">
            <a:avLst/>
          </a:prstGeom>
          <a:noFill/>
          <a:ln>
            <a:noFill/>
          </a:ln>
        </p:spPr>
        <p:txBody>
          <a:bodyPr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panose="020B0604020202090204"/>
              <a:buNone/>
              <a:defRPr sz="3200" b="0" i="0" u="none" strike="noStrike" cap="none" spc="0">
                <a:solidFill>
                  <a:schemeClr val="dk1"/>
                </a:solidFill>
                <a:latin typeface="Times New Roman" panose="02020503050405090304"/>
                <a:ea typeface="Times New Roman" panose="02020503050405090304"/>
                <a:cs typeface="Times New Roman" panose="02020503050405090304"/>
                <a:sym typeface="Times New Roman" panose="02020503050405090304"/>
              </a:defRPr>
            </a:lvl1pPr>
            <a:lvl2pPr marR="0" lvl="1"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9pPr>
          </a:lstStyle>
          <a:p>
            <a:pPr marL="0" lvl="0" indent="0" algn="ctr" rtl="0">
              <a:lnSpc>
                <a:spcPct val="100000"/>
              </a:lnSpc>
              <a:spcBef>
                <a:spcPts val="0"/>
              </a:spcBef>
              <a:spcAft>
                <a:spcPts val="0"/>
              </a:spcAft>
              <a:buSzPts val="1400"/>
              <a:buNone/>
            </a:pPr>
            <a:r>
              <a:rPr lang="en-US" altLang="en-US">
                <a:sym typeface="+mn-ea"/>
              </a:rPr>
              <a:t>HTTP response status codes</a:t>
            </a:r>
            <a:endParaRPr lang="en-US"/>
          </a:p>
        </p:txBody>
      </p:sp>
      <p:sp>
        <p:nvSpPr>
          <p:cNvPr id="3" name="Text Box 2"/>
          <p:cNvSpPr txBox="1"/>
          <p:nvPr/>
        </p:nvSpPr>
        <p:spPr>
          <a:xfrm>
            <a:off x="335915" y="1082040"/>
            <a:ext cx="8552815" cy="5452745"/>
          </a:xfrm>
          <a:prstGeom prst="rect">
            <a:avLst/>
          </a:prstGeom>
        </p:spPr>
        <p:txBody>
          <a:bodyPr>
            <a:noAutofit/>
          </a:bodyPr>
          <a:lstStyle/>
          <a:p>
            <a:pPr marL="0" indent="0"/>
            <a:r>
              <a:rPr lang="en-US" altLang="en-US" sz="1800" b="0" i="0">
                <a:solidFill>
                  <a:srgbClr val="000000"/>
                </a:solidFill>
                <a:latin typeface="Times New Roman Regular" panose="02020503050405090304" charset="0"/>
                <a:ea typeface="Inter"/>
                <a:cs typeface="Times New Roman Regular" panose="02020503050405090304" charset="0"/>
              </a:rPr>
              <a:t>HTTP response status codes indicate whether a specific HTTP request has been successfully completed. These are three-digit numbers sent by the server in response to a client's request.</a:t>
            </a:r>
          </a:p>
          <a:p>
            <a:pPr marL="0" indent="0"/>
            <a:r>
              <a:rPr lang="en-US" altLang="zh-CN" sz="1800" b="0" i="0">
                <a:solidFill>
                  <a:srgbClr val="000000"/>
                </a:solidFill>
                <a:latin typeface="Times New Roman Regular" panose="02020503050405090304" charset="0"/>
                <a:ea typeface="Inter"/>
                <a:cs typeface="Times New Roman Regular" panose="02020503050405090304" charset="0"/>
              </a:rPr>
              <a:t>Responses are grouped in five classes:</a:t>
            </a:r>
          </a:p>
          <a:p>
            <a:pPr marL="0" indent="0"/>
            <a:endParaRPr lang="en-US" altLang="zh-CN" sz="1800" b="0" i="0">
              <a:solidFill>
                <a:srgbClr val="000000"/>
              </a:solidFill>
              <a:latin typeface="Times New Roman Regular" panose="02020503050405090304" charset="0"/>
              <a:ea typeface="Inter"/>
              <a:cs typeface="Times New Roman Regular" panose="02020503050405090304" charset="0"/>
            </a:endParaRPr>
          </a:p>
          <a:p>
            <a:pPr marL="457200" lvl="1" indent="0">
              <a:lnSpc>
                <a:spcPct val="130000"/>
              </a:lnSpc>
              <a:buNone/>
            </a:pPr>
            <a:endParaRPr lang="en-US" altLang="zh-CN" sz="1800" b="0" i="0">
              <a:solidFill>
                <a:srgbClr val="000000"/>
              </a:solidFill>
              <a:latin typeface="Times New Roman Regular" panose="02020503050405090304" charset="0"/>
              <a:ea typeface="Inter"/>
              <a:cs typeface="Times New Roman Regular" panose="02020503050405090304" charset="0"/>
            </a:endParaRPr>
          </a:p>
          <a:p>
            <a:pPr marL="457200" lvl="1" indent="0">
              <a:lnSpc>
                <a:spcPct val="130000"/>
              </a:lnSpc>
            </a:pPr>
            <a:endParaRPr lang="en-US" altLang="zh-CN" sz="1800" b="0" i="0">
              <a:solidFill>
                <a:srgbClr val="000000"/>
              </a:solidFill>
              <a:latin typeface="Times New Roman Regular" panose="02020503050405090304" charset="0"/>
              <a:ea typeface="Inter"/>
              <a:cs typeface="Times New Roman Regular" panose="02020503050405090304" charset="0"/>
            </a:endParaRPr>
          </a:p>
        </p:txBody>
      </p:sp>
      <p:graphicFrame>
        <p:nvGraphicFramePr>
          <p:cNvPr id="4" name="Table 3"/>
          <p:cNvGraphicFramePr/>
          <p:nvPr/>
        </p:nvGraphicFramePr>
        <p:xfrm>
          <a:off x="461010" y="2886075"/>
          <a:ext cx="7863840" cy="2682240"/>
        </p:xfrm>
        <a:graphic>
          <a:graphicData uri="http://schemas.openxmlformats.org/drawingml/2006/table">
            <a:tbl>
              <a:tblPr/>
              <a:tblGrid>
                <a:gridCol w="1343660">
                  <a:extLst>
                    <a:ext uri="{9D8B030D-6E8A-4147-A177-3AD203B41FA5}">
                      <a16:colId xmlns:a16="http://schemas.microsoft.com/office/drawing/2014/main" val="20000"/>
                    </a:ext>
                  </a:extLst>
                </a:gridCol>
                <a:gridCol w="1803400">
                  <a:extLst>
                    <a:ext uri="{9D8B030D-6E8A-4147-A177-3AD203B41FA5}">
                      <a16:colId xmlns:a16="http://schemas.microsoft.com/office/drawing/2014/main" val="20001"/>
                    </a:ext>
                  </a:extLst>
                </a:gridCol>
                <a:gridCol w="4716780">
                  <a:extLst>
                    <a:ext uri="{9D8B030D-6E8A-4147-A177-3AD203B41FA5}">
                      <a16:colId xmlns:a16="http://schemas.microsoft.com/office/drawing/2014/main" val="20002"/>
                    </a:ext>
                  </a:extLst>
                </a:gridCol>
              </a:tblGrid>
              <a:tr h="0">
                <a:tc>
                  <a:txBody>
                    <a:bodyPr/>
                    <a:lstStyle/>
                    <a:p>
                      <a:r>
                        <a:rPr lang="en-US" altLang="zh-CN" sz="1600" b="0" i="0">
                          <a:solidFill>
                            <a:srgbClr val="000000"/>
                          </a:solidFill>
                        </a:rPr>
                        <a:t>Status Code</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Class</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Meaning</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0"/>
                  </a:ext>
                </a:extLst>
              </a:tr>
              <a:tr h="335280">
                <a:tc>
                  <a:txBody>
                    <a:bodyPr/>
                    <a:lstStyle/>
                    <a:p>
                      <a:r>
                        <a:rPr lang="en-US" altLang="zh-CN" sz="1600" b="0" i="0">
                          <a:solidFill>
                            <a:srgbClr val="000000"/>
                          </a:solidFill>
                        </a:rPr>
                        <a:t>100 – 199</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Informational Responses</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The request has been received and processing can continue.</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1"/>
                  </a:ext>
                </a:extLst>
              </a:tr>
              <a:tr h="0">
                <a:tc>
                  <a:txBody>
                    <a:bodyPr/>
                    <a:lstStyle/>
                    <a:p>
                      <a:r>
                        <a:rPr lang="en-US" altLang="zh-CN" sz="1600" b="0" i="0">
                          <a:solidFill>
                            <a:srgbClr val="000000"/>
                          </a:solidFill>
                        </a:rPr>
                        <a:t>200 – 299</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Successful Responses</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The request was successfully received, understood, and processed.</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2"/>
                  </a:ext>
                </a:extLst>
              </a:tr>
              <a:tr h="0">
                <a:tc>
                  <a:txBody>
                    <a:bodyPr/>
                    <a:lstStyle/>
                    <a:p>
                      <a:r>
                        <a:rPr lang="en-US" altLang="zh-CN" sz="1600" b="0" i="0">
                          <a:solidFill>
                            <a:srgbClr val="000000"/>
                          </a:solidFill>
                        </a:rPr>
                        <a:t>300 – 399</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Redirection Messages</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Further action is required, usually to access the requested resource at another location.</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3"/>
                  </a:ext>
                </a:extLst>
              </a:tr>
              <a:tr h="0">
                <a:tc>
                  <a:txBody>
                    <a:bodyPr/>
                    <a:lstStyle/>
                    <a:p>
                      <a:r>
                        <a:rPr lang="en-US" altLang="zh-CN" sz="1600" b="0" i="0">
                          <a:solidFill>
                            <a:srgbClr val="000000"/>
                          </a:solidFill>
                        </a:rPr>
                        <a:t>400 – 499</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Client Error Responses</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There is an error in the request made by the client.</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4"/>
                  </a:ext>
                </a:extLst>
              </a:tr>
              <a:tr h="0">
                <a:tc>
                  <a:txBody>
                    <a:bodyPr/>
                    <a:lstStyle/>
                    <a:p>
                      <a:r>
                        <a:rPr lang="en-US" altLang="zh-CN" sz="1600" b="0" i="0">
                          <a:solidFill>
                            <a:srgbClr val="000000"/>
                          </a:solidFill>
                        </a:rPr>
                        <a:t>500 – 599</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Server Error Responses</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600" b="0" i="0">
                          <a:solidFill>
                            <a:srgbClr val="000000"/>
                          </a:solidFill>
                        </a:rPr>
                        <a:t>The server failed to fulfill a valid request.</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5"/>
                  </a:ext>
                </a:extLst>
              </a:tr>
            </a:tbl>
          </a:graphicData>
        </a:graphic>
      </p:graphicFrame>
    </p:spTree>
  </p:cSld>
  <p:clrMapOvr>
    <a:masterClrMapping/>
  </p:clrMapOvr>
  <p:transition advTm="4000">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5"/>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DNS</a:t>
            </a:r>
          </a:p>
        </p:txBody>
      </p:sp>
      <p:sp>
        <p:nvSpPr>
          <p:cNvPr id="260" name="Google Shape;260;p35"/>
          <p:cNvSpPr txBox="1">
            <a:spLocks noGrp="1"/>
          </p:cNvSpPr>
          <p:nvPr>
            <p:ph type="body" idx="1"/>
          </p:nvPr>
        </p:nvSpPr>
        <p:spPr>
          <a:xfrm>
            <a:off x="0" y="838200"/>
            <a:ext cx="8229600" cy="4997450"/>
          </a:xfrm>
          <a:prstGeom prst="rect">
            <a:avLst/>
          </a:prstGeom>
          <a:noFill/>
          <a:ln>
            <a:noFill/>
          </a:ln>
        </p:spPr>
        <p:txBody>
          <a:bodyPr spcFirstLastPara="1" wrap="square" lIns="91425" tIns="45700" rIns="91425" bIns="45700" anchor="t" anchorCtr="0">
            <a:noAutofit/>
          </a:bodyPr>
          <a:lstStyle/>
          <a:p>
            <a:pPr marL="457200" lvl="0" indent="-368300" algn="just" rtl="0">
              <a:lnSpc>
                <a:spcPct val="100000"/>
              </a:lnSpc>
              <a:spcBef>
                <a:spcPts val="440"/>
              </a:spcBef>
              <a:spcAft>
                <a:spcPts val="0"/>
              </a:spcAft>
              <a:buClr>
                <a:schemeClr val="dk1"/>
              </a:buClr>
              <a:buSzPts val="2200"/>
              <a:buChar char="•"/>
            </a:pPr>
            <a:r>
              <a:rPr lang="en-US" sz="2000" dirty="0"/>
              <a:t>DNS (Domain Name System) is a system that translates human-readable domain names, like www.example.com, into machine-readable IP addresses, such as 192.168.1.1, which computers use to identify and communicate with each other on the internet. Without DNS, we’d have to memorize IP addresses to access websites, making it difficult and inefficient for the average user.</a:t>
            </a:r>
            <a:endParaRPr sz="2000" dirty="0"/>
          </a:p>
          <a:p>
            <a:pPr marL="457200" lvl="0" indent="-368300" algn="just" rtl="0">
              <a:lnSpc>
                <a:spcPct val="100000"/>
              </a:lnSpc>
              <a:spcBef>
                <a:spcPts val="440"/>
              </a:spcBef>
              <a:spcAft>
                <a:spcPts val="0"/>
              </a:spcAft>
              <a:buClr>
                <a:schemeClr val="dk1"/>
              </a:buClr>
              <a:buSzPts val="2200"/>
              <a:buChar char="•"/>
            </a:pPr>
            <a:r>
              <a:rPr lang="en-US" sz="2000" dirty="0"/>
              <a:t>Another way, Domain name is a way to identify and locate computers connected to internet.</a:t>
            </a:r>
            <a:endParaRPr sz="2000" dirty="0"/>
          </a:p>
          <a:p>
            <a:pPr marL="457200" lvl="0" indent="-368300" algn="just" rtl="0">
              <a:lnSpc>
                <a:spcPct val="100000"/>
              </a:lnSpc>
              <a:spcBef>
                <a:spcPts val="440"/>
              </a:spcBef>
              <a:spcAft>
                <a:spcPts val="0"/>
              </a:spcAft>
              <a:buClr>
                <a:schemeClr val="dk1"/>
              </a:buClr>
              <a:buSzPts val="2200"/>
              <a:buChar char="•"/>
            </a:pPr>
            <a:r>
              <a:rPr lang="en-US" sz="2000" dirty="0"/>
              <a:t>No two organizations can have same domain name.</a:t>
            </a:r>
            <a:endParaRPr sz="2000" dirty="0"/>
          </a:p>
          <a:p>
            <a:pPr marL="457200" lvl="0" indent="-368300" algn="just" rtl="0">
              <a:lnSpc>
                <a:spcPct val="100000"/>
              </a:lnSpc>
              <a:spcBef>
                <a:spcPts val="440"/>
              </a:spcBef>
              <a:spcAft>
                <a:spcPts val="0"/>
              </a:spcAft>
              <a:buClr>
                <a:schemeClr val="dk1"/>
              </a:buClr>
              <a:buSzPts val="2200"/>
              <a:buChar char="•"/>
            </a:pPr>
            <a:r>
              <a:rPr lang="en-US" sz="2000" dirty="0"/>
              <a:t>A domain name always consists of two or more components separated by periods called dots (.).</a:t>
            </a:r>
            <a:endParaRPr sz="2000" dirty="0"/>
          </a:p>
          <a:p>
            <a:pPr marL="457200" lvl="0" indent="-368300" algn="just" rtl="0">
              <a:lnSpc>
                <a:spcPct val="100000"/>
              </a:lnSpc>
              <a:spcBef>
                <a:spcPts val="440"/>
              </a:spcBef>
              <a:spcAft>
                <a:spcPts val="0"/>
              </a:spcAft>
              <a:buClr>
                <a:schemeClr val="dk1"/>
              </a:buClr>
              <a:buSzPts val="2200"/>
              <a:buChar char="•"/>
            </a:pPr>
            <a:r>
              <a:rPr lang="en-US" sz="2000" dirty="0"/>
              <a:t>EXAMPLE: www.yahoo.co.in, www.facebook.com etc.</a:t>
            </a:r>
            <a:endParaRPr sz="2000" dirty="0"/>
          </a:p>
          <a:p>
            <a:pPr marL="457200" lvl="0" indent="-368300" algn="just" rtl="0">
              <a:lnSpc>
                <a:spcPct val="100000"/>
              </a:lnSpc>
              <a:spcBef>
                <a:spcPts val="440"/>
              </a:spcBef>
              <a:spcAft>
                <a:spcPts val="0"/>
              </a:spcAft>
              <a:buClr>
                <a:schemeClr val="dk1"/>
              </a:buClr>
              <a:buSzPts val="2200"/>
              <a:buChar char="•"/>
            </a:pPr>
            <a:r>
              <a:rPr lang="en-US" sz="2000" dirty="0"/>
              <a:t>"DOMAIN NAME SYSTEM is a collection of the databases that contain information about domain names and their corresponding IP address."</a:t>
            </a:r>
            <a:endParaRPr sz="2000" dirty="0"/>
          </a:p>
        </p:txBody>
      </p:sp>
    </p:spTree>
  </p:cSld>
  <p:clrMapOvr>
    <a:masterClrMapping/>
  </p:clrMapOvr>
  <p:transition advTm="4000">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6"/>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p>
        </p:txBody>
      </p:sp>
      <p:pic>
        <p:nvPicPr>
          <p:cNvPr id="266" name="Google Shape;266;p36" descr="ChatGPT Image Aug 4, 2026 at 01_07_10 PM"/>
          <p:cNvPicPr preferRelativeResize="0"/>
          <p:nvPr/>
        </p:nvPicPr>
        <p:blipFill rotWithShape="1">
          <a:blip r:embed="rId3"/>
          <a:srcRect/>
          <a:stretch>
            <a:fillRect/>
          </a:stretch>
        </p:blipFill>
        <p:spPr>
          <a:xfrm>
            <a:off x="0" y="838200"/>
            <a:ext cx="9144000" cy="6096000"/>
          </a:xfrm>
          <a:prstGeom prst="rect">
            <a:avLst/>
          </a:prstGeom>
          <a:noFill/>
          <a:ln>
            <a:noFill/>
          </a:ln>
        </p:spPr>
      </p:pic>
    </p:spTree>
  </p:cSld>
  <p:clrMapOvr>
    <a:masterClrMapping/>
  </p:clrMapOvr>
  <p:transition advTm="4000">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7"/>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Top-Level Domains (TLDs)</a:t>
            </a:r>
          </a:p>
        </p:txBody>
      </p:sp>
      <p:sp>
        <p:nvSpPr>
          <p:cNvPr id="272" name="Google Shape;272;p37"/>
          <p:cNvSpPr txBox="1">
            <a:spLocks noGrp="1"/>
          </p:cNvSpPr>
          <p:nvPr>
            <p:ph type="body" idx="1"/>
          </p:nvPr>
        </p:nvSpPr>
        <p:spPr>
          <a:xfrm>
            <a:off x="103505" y="838200"/>
            <a:ext cx="8919845" cy="2453005"/>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sz="1800"/>
              <a:t>A Top-Level Domain (TLD) is the last part of a website address (domain name) that appears after the final dot (.). It indicates the type or purpose of the website or organization.</a:t>
            </a:r>
            <a:endParaRPr sz="1800"/>
          </a:p>
          <a:p>
            <a:pPr marL="88900" lvl="0" indent="0" algn="l" rtl="0">
              <a:lnSpc>
                <a:spcPct val="100000"/>
              </a:lnSpc>
              <a:spcBef>
                <a:spcPts val="440"/>
              </a:spcBef>
              <a:spcAft>
                <a:spcPts val="0"/>
              </a:spcAft>
              <a:buSzPts val="2200"/>
              <a:buNone/>
            </a:pPr>
            <a:r>
              <a:rPr lang="en-US" sz="1800"/>
              <a:t>Each domain name has a corresponding IP address</a:t>
            </a:r>
            <a:endParaRPr sz="1800"/>
          </a:p>
          <a:p>
            <a:pPr marL="88900" lvl="0" indent="0" algn="l" rtl="0">
              <a:lnSpc>
                <a:spcPct val="100000"/>
              </a:lnSpc>
              <a:spcBef>
                <a:spcPts val="440"/>
              </a:spcBef>
              <a:spcAft>
                <a:spcPts val="0"/>
              </a:spcAft>
              <a:buSzPts val="2200"/>
              <a:buNone/>
            </a:pPr>
            <a:r>
              <a:rPr lang="en-US" sz="1800"/>
              <a:t>When the user types the domain name in the address bar, the corresponding IP address is supplied. Such a translation is possible with the help of system called DNS (DOMAIN NAME SYSTEM)</a:t>
            </a:r>
            <a:endParaRPr sz="1800"/>
          </a:p>
        </p:txBody>
      </p:sp>
      <p:graphicFrame>
        <p:nvGraphicFramePr>
          <p:cNvPr id="273" name="Google Shape;273;p37"/>
          <p:cNvGraphicFramePr/>
          <p:nvPr/>
        </p:nvGraphicFramePr>
        <p:xfrm>
          <a:off x="0" y="3017520"/>
          <a:ext cx="9144000" cy="3566160"/>
        </p:xfrm>
        <a:graphic>
          <a:graphicData uri="http://schemas.openxmlformats.org/drawingml/2006/table">
            <a:tbl>
              <a:tblPr>
                <a:noFill/>
                <a:tableStyleId>{E2EC8A93-7905-4238-A073-557011CF7622}</a:tableStyleId>
              </a:tblPr>
              <a:tblGrid>
                <a:gridCol w="738500">
                  <a:extLst>
                    <a:ext uri="{9D8B030D-6E8A-4147-A177-3AD203B41FA5}">
                      <a16:colId xmlns:a16="http://schemas.microsoft.com/office/drawing/2014/main" val="20000"/>
                    </a:ext>
                  </a:extLst>
                </a:gridCol>
                <a:gridCol w="3688075">
                  <a:extLst>
                    <a:ext uri="{9D8B030D-6E8A-4147-A177-3AD203B41FA5}">
                      <a16:colId xmlns:a16="http://schemas.microsoft.com/office/drawing/2014/main" val="20001"/>
                    </a:ext>
                  </a:extLst>
                </a:gridCol>
                <a:gridCol w="4717425">
                  <a:extLst>
                    <a:ext uri="{9D8B030D-6E8A-4147-A177-3AD203B41FA5}">
                      <a16:colId xmlns:a16="http://schemas.microsoft.com/office/drawing/2014/main" val="20002"/>
                    </a:ext>
                  </a:extLst>
                </a:gridCol>
              </a:tblGrid>
              <a:tr h="228600">
                <a:tc>
                  <a:txBody>
                    <a:bodyPr/>
                    <a:lstStyle/>
                    <a:p>
                      <a:pPr marL="0" marR="0" lvl="0" indent="0" algn="ctr" rtl="0">
                        <a:lnSpc>
                          <a:spcPct val="100000"/>
                        </a:lnSpc>
                        <a:spcBef>
                          <a:spcPts val="0"/>
                        </a:spcBef>
                        <a:spcAft>
                          <a:spcPts val="0"/>
                        </a:spcAft>
                        <a:buNone/>
                      </a:pPr>
                      <a:r>
                        <a:rPr lang="en-US" sz="1800" b="1" u="none" strike="noStrike" cap="none">
                          <a:latin typeface="Arial" panose="020B0604020202090204"/>
                          <a:ea typeface="Arial" panose="020B0604020202090204"/>
                          <a:cs typeface="Arial" panose="020B0604020202090204"/>
                          <a:sym typeface="Arial" panose="020B0604020202090204"/>
                        </a:rPr>
                        <a:t>LD</a:t>
                      </a:r>
                      <a:endParaRPr sz="18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1" u="none" strike="noStrike" cap="none">
                          <a:latin typeface="Arial" panose="020B0604020202090204"/>
                          <a:ea typeface="Arial" panose="020B0604020202090204"/>
                          <a:cs typeface="Arial" panose="020B0604020202090204"/>
                          <a:sym typeface="Arial" panose="020B0604020202090204"/>
                        </a:rPr>
                        <a:t>Full Form / Used For</a:t>
                      </a:r>
                      <a:endParaRPr sz="18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1" u="none" strike="noStrike" cap="none">
                          <a:latin typeface="Arial" panose="020B0604020202090204"/>
                          <a:ea typeface="Arial" panose="020B0604020202090204"/>
                          <a:cs typeface="Arial" panose="020B0604020202090204"/>
                          <a:sym typeface="Arial" panose="020B0604020202090204"/>
                        </a:rPr>
                        <a:t>Example</a:t>
                      </a:r>
                      <a:endParaRPr sz="18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28600">
                <a:tc>
                  <a:txBody>
                    <a:bodyPr/>
                    <a:lstStyle/>
                    <a:p>
                      <a:pPr marL="0" marR="0" lvl="0" indent="0" algn="l" rtl="0">
                        <a:lnSpc>
                          <a:spcPct val="100000"/>
                        </a:lnSpc>
                        <a:spcBef>
                          <a:spcPts val="0"/>
                        </a:spcBef>
                        <a:spcAft>
                          <a:spcPts val="0"/>
                        </a:spcAft>
                        <a:buNone/>
                      </a:pPr>
                      <a:r>
                        <a:rPr lang="en-US" sz="1800" u="none" strike="noStrike" cap="none"/>
                        <a:t>.com</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Commercial organizations (Businesses)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www.amazon.com, www.yahoo.com</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28600">
                <a:tc>
                  <a:txBody>
                    <a:bodyPr/>
                    <a:lstStyle/>
                    <a:p>
                      <a:pPr marL="0" marR="0" lvl="0" indent="0" algn="l" rtl="0">
                        <a:lnSpc>
                          <a:spcPct val="100000"/>
                        </a:lnSpc>
                        <a:spcBef>
                          <a:spcPts val="0"/>
                        </a:spcBef>
                        <a:spcAft>
                          <a:spcPts val="0"/>
                        </a:spcAft>
                        <a:buNone/>
                      </a:pPr>
                      <a:r>
                        <a:rPr lang="en-US" sz="1800" u="none" strike="noStrike" cap="none"/>
                        <a:t>.net</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Network organizations, Internet service providers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www.speedtest.net</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28600">
                <a:tc>
                  <a:txBody>
                    <a:bodyPr/>
                    <a:lstStyle/>
                    <a:p>
                      <a:pPr marL="0" marR="0" lvl="0" indent="0" algn="l" rtl="0">
                        <a:lnSpc>
                          <a:spcPct val="100000"/>
                        </a:lnSpc>
                        <a:spcBef>
                          <a:spcPts val="0"/>
                        </a:spcBef>
                        <a:spcAft>
                          <a:spcPts val="0"/>
                        </a:spcAft>
                        <a:buNone/>
                      </a:pPr>
                      <a:r>
                        <a:rPr lang="en-US" sz="1800" u="none" strike="noStrike" cap="none"/>
                        <a:t>.gov</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Government organizations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www.india.gov.in (India), www.nj.gov (USA)</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28600">
                <a:tc>
                  <a:txBody>
                    <a:bodyPr/>
                    <a:lstStyle/>
                    <a:p>
                      <a:pPr marL="0" marR="0" lvl="0" indent="0" algn="l" rtl="0">
                        <a:lnSpc>
                          <a:spcPct val="100000"/>
                        </a:lnSpc>
                        <a:spcBef>
                          <a:spcPts val="0"/>
                        </a:spcBef>
                        <a:spcAft>
                          <a:spcPts val="0"/>
                        </a:spcAft>
                        <a:buNone/>
                      </a:pPr>
                      <a:r>
                        <a:rPr lang="en-US" sz="1800" u="none" strike="noStrike" cap="none"/>
                        <a:t>.edu</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Educational institutions (mainly US universities)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www.harvard.edu</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228600">
                <a:tc>
                  <a:txBody>
                    <a:bodyPr/>
                    <a:lstStyle/>
                    <a:p>
                      <a:pPr marL="0" marR="0" lvl="0" indent="0" algn="l" rtl="0">
                        <a:lnSpc>
                          <a:spcPct val="100000"/>
                        </a:lnSpc>
                        <a:spcBef>
                          <a:spcPts val="0"/>
                        </a:spcBef>
                        <a:spcAft>
                          <a:spcPts val="0"/>
                        </a:spcAft>
                        <a:buNone/>
                      </a:pPr>
                      <a:r>
                        <a:rPr lang="en-US" sz="1800" u="none" strike="noStrike" cap="none"/>
                        <a:t>.org</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Non-profit organizations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www.wikipedia.org</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228600">
                <a:tc>
                  <a:txBody>
                    <a:bodyPr/>
                    <a:lstStyle/>
                    <a:p>
                      <a:pPr marL="0" marR="0" lvl="0" indent="0" algn="l" rtl="0">
                        <a:lnSpc>
                          <a:spcPct val="100000"/>
                        </a:lnSpc>
                        <a:spcBef>
                          <a:spcPts val="0"/>
                        </a:spcBef>
                        <a:spcAft>
                          <a:spcPts val="0"/>
                        </a:spcAft>
                        <a:buNone/>
                      </a:pPr>
                      <a:r>
                        <a:rPr lang="en-US" sz="1800" u="none" strike="noStrike" cap="none"/>
                        <a:t>.mil</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Military organizations (mainly US military)</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www.army.mil</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228600">
                <a:tc>
                  <a:txBody>
                    <a:bodyPr/>
                    <a:lstStyle/>
                    <a:p>
                      <a:pPr marL="0" marR="0" lvl="0" indent="0" algn="l" rtl="0">
                        <a:lnSpc>
                          <a:spcPct val="100000"/>
                        </a:lnSpc>
                        <a:spcBef>
                          <a:spcPts val="0"/>
                        </a:spcBef>
                        <a:spcAft>
                          <a:spcPts val="0"/>
                        </a:spcAft>
                        <a:buNone/>
                      </a:pPr>
                      <a:r>
                        <a:rPr lang="en-US" sz="1800" u="none" strike="noStrike" cap="none"/>
                        <a:t>.int</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International organizations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www.itu.int (International Telecommunication Union)</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Tree>
  </p:cSld>
  <p:clrMapOvr>
    <a:masterClrMapping/>
  </p:clrMapOvr>
  <p:transition advTm="4000">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8"/>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800"/>
              <a:t>Geographical/Country Domains (ccTLDs)</a:t>
            </a:r>
            <a:endParaRPr sz="2800"/>
          </a:p>
        </p:txBody>
      </p:sp>
      <p:sp>
        <p:nvSpPr>
          <p:cNvPr id="279" name="Google Shape;279;p38"/>
          <p:cNvSpPr txBox="1">
            <a:spLocks noGrp="1"/>
          </p:cNvSpPr>
          <p:nvPr>
            <p:ph type="body" idx="1"/>
          </p:nvPr>
        </p:nvSpPr>
        <p:spPr>
          <a:xfrm>
            <a:off x="120015" y="100076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sz="1800"/>
              <a:t>Geographical or Country Domains are two-letter domain extensions that represent a specific country or region.</a:t>
            </a:r>
            <a:endParaRPr sz="1800"/>
          </a:p>
          <a:p>
            <a:pPr marL="457200" lvl="0" indent="-368300" algn="l" rtl="0">
              <a:lnSpc>
                <a:spcPct val="100000"/>
              </a:lnSpc>
              <a:spcBef>
                <a:spcPts val="440"/>
              </a:spcBef>
              <a:spcAft>
                <a:spcPts val="0"/>
              </a:spcAft>
              <a:buClr>
                <a:schemeClr val="dk1"/>
              </a:buClr>
              <a:buSzPts val="2200"/>
              <a:buChar char="•"/>
            </a:pPr>
            <a:r>
              <a:rPr lang="en-US" sz="1800"/>
              <a:t>These domain codes are standardized by the International Organization for Standardization (ISO) under the ISO 3166-1 alpha-2 standard.</a:t>
            </a:r>
            <a:endParaRPr sz="1800"/>
          </a:p>
          <a:p>
            <a:pPr marL="457200" lvl="0" indent="-368300" algn="l" rtl="0">
              <a:lnSpc>
                <a:spcPct val="100000"/>
              </a:lnSpc>
              <a:spcBef>
                <a:spcPts val="440"/>
              </a:spcBef>
              <a:spcAft>
                <a:spcPts val="0"/>
              </a:spcAft>
              <a:buClr>
                <a:schemeClr val="dk1"/>
              </a:buClr>
              <a:buSzPts val="2200"/>
              <a:buChar char="•"/>
            </a:pPr>
            <a:r>
              <a:rPr lang="en-US" sz="1800"/>
              <a:t>They help identify the country to which a website belongs.</a:t>
            </a:r>
            <a:endParaRPr sz="1800"/>
          </a:p>
          <a:p>
            <a:pPr marL="88900" lvl="0" indent="0" algn="l" rtl="0">
              <a:lnSpc>
                <a:spcPct val="100000"/>
              </a:lnSpc>
              <a:spcBef>
                <a:spcPts val="440"/>
              </a:spcBef>
              <a:spcAft>
                <a:spcPts val="0"/>
              </a:spcAft>
              <a:buSzPts val="2200"/>
              <a:buNone/>
            </a:pPr>
            <a:endParaRPr sz="1800"/>
          </a:p>
          <a:p>
            <a:pPr marL="88900" lvl="0" indent="0" algn="l" rtl="0">
              <a:lnSpc>
                <a:spcPct val="100000"/>
              </a:lnSpc>
              <a:spcBef>
                <a:spcPts val="440"/>
              </a:spcBef>
              <a:spcAft>
                <a:spcPts val="0"/>
              </a:spcAft>
              <a:buSzPts val="2200"/>
              <a:buNone/>
            </a:pPr>
            <a:r>
              <a:rPr lang="en-US" sz="1800" b="1">
                <a:latin typeface="Times"/>
                <a:ea typeface="Times"/>
                <a:cs typeface="Times"/>
                <a:sym typeface="Times"/>
              </a:rPr>
              <a:t>Domain		Country</a:t>
            </a:r>
            <a:endParaRPr sz="1800"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sz="1800"/>
              <a:t>.in		India 🇮🇳</a:t>
            </a:r>
            <a:endParaRPr sz="1800"/>
          </a:p>
          <a:p>
            <a:pPr marL="457200" lvl="0" indent="-368300" algn="l" rtl="0">
              <a:lnSpc>
                <a:spcPct val="100000"/>
              </a:lnSpc>
              <a:spcBef>
                <a:spcPts val="440"/>
              </a:spcBef>
              <a:spcAft>
                <a:spcPts val="0"/>
              </a:spcAft>
              <a:buClr>
                <a:schemeClr val="dk1"/>
              </a:buClr>
              <a:buSzPts val="2200"/>
              <a:buChar char="•"/>
            </a:pPr>
            <a:r>
              <a:rPr lang="en-US" sz="1800"/>
              <a:t>.jp		Japan 🇯🇵</a:t>
            </a:r>
            <a:endParaRPr sz="1800"/>
          </a:p>
          <a:p>
            <a:pPr marL="457200" lvl="0" indent="-368300" algn="l" rtl="0">
              <a:lnSpc>
                <a:spcPct val="100000"/>
              </a:lnSpc>
              <a:spcBef>
                <a:spcPts val="440"/>
              </a:spcBef>
              <a:spcAft>
                <a:spcPts val="0"/>
              </a:spcAft>
              <a:buClr>
                <a:schemeClr val="dk1"/>
              </a:buClr>
              <a:buSzPts val="2200"/>
              <a:buChar char="•"/>
            </a:pPr>
            <a:r>
              <a:rPr lang="en-US" sz="1800"/>
              <a:t>.us		United States 🇺🇸</a:t>
            </a:r>
            <a:endParaRPr sz="1800"/>
          </a:p>
          <a:p>
            <a:pPr marL="457200" lvl="0" indent="-368300" algn="l" rtl="0">
              <a:lnSpc>
                <a:spcPct val="100000"/>
              </a:lnSpc>
              <a:spcBef>
                <a:spcPts val="440"/>
              </a:spcBef>
              <a:spcAft>
                <a:spcPts val="0"/>
              </a:spcAft>
              <a:buClr>
                <a:schemeClr val="dk1"/>
              </a:buClr>
              <a:buSzPts val="2200"/>
              <a:buChar char="•"/>
            </a:pPr>
            <a:r>
              <a:rPr lang="en-US" sz="1800"/>
              <a:t>.fr		France 🇫🇷</a:t>
            </a:r>
            <a:endParaRPr sz="1800"/>
          </a:p>
          <a:p>
            <a:pPr marL="457200" lvl="0" indent="-368300" algn="l" rtl="0">
              <a:lnSpc>
                <a:spcPct val="100000"/>
              </a:lnSpc>
              <a:spcBef>
                <a:spcPts val="440"/>
              </a:spcBef>
              <a:spcAft>
                <a:spcPts val="0"/>
              </a:spcAft>
              <a:buClr>
                <a:schemeClr val="dk1"/>
              </a:buClr>
              <a:buSzPts val="2200"/>
              <a:buChar char="•"/>
            </a:pPr>
            <a:r>
              <a:rPr lang="en-US" sz="1800"/>
              <a:t>.it		Italy 🇮🇹</a:t>
            </a:r>
            <a:endParaRPr sz="1800"/>
          </a:p>
          <a:p>
            <a:pPr marL="457200" lvl="0" indent="-368300" algn="l" rtl="0">
              <a:lnSpc>
                <a:spcPct val="100000"/>
              </a:lnSpc>
              <a:spcBef>
                <a:spcPts val="440"/>
              </a:spcBef>
              <a:spcAft>
                <a:spcPts val="0"/>
              </a:spcAft>
              <a:buClr>
                <a:schemeClr val="dk1"/>
              </a:buClr>
              <a:buSzPts val="2200"/>
              <a:buChar char="•"/>
            </a:pPr>
            <a:r>
              <a:rPr lang="en-US" sz="1800"/>
              <a:t>.cn		China 🇨🇳</a:t>
            </a:r>
            <a:endParaRPr sz="1800"/>
          </a:p>
          <a:p>
            <a:pPr marL="457200" lvl="0" indent="-368300" algn="l" rtl="0">
              <a:lnSpc>
                <a:spcPct val="100000"/>
              </a:lnSpc>
              <a:spcBef>
                <a:spcPts val="440"/>
              </a:spcBef>
              <a:spcAft>
                <a:spcPts val="0"/>
              </a:spcAft>
              <a:buClr>
                <a:schemeClr val="dk1"/>
              </a:buClr>
              <a:buSzPts val="2200"/>
              <a:buChar char="•"/>
            </a:pPr>
            <a:r>
              <a:rPr lang="en-US" sz="1800"/>
              <a:t>.au		Australia 🇦🇺</a:t>
            </a:r>
            <a:endParaRPr sz="1800"/>
          </a:p>
          <a:p>
            <a:pPr marL="457200" lvl="0" indent="-228600" algn="l" rtl="0">
              <a:lnSpc>
                <a:spcPct val="100000"/>
              </a:lnSpc>
              <a:spcBef>
                <a:spcPts val="440"/>
              </a:spcBef>
              <a:spcAft>
                <a:spcPts val="0"/>
              </a:spcAft>
              <a:buClr>
                <a:schemeClr val="dk1"/>
              </a:buClr>
              <a:buSzPts val="2200"/>
              <a:buNone/>
            </a:pPr>
            <a:endParaRPr sz="1800"/>
          </a:p>
        </p:txBody>
      </p:sp>
    </p:spTree>
  </p:cSld>
  <p:clrMapOvr>
    <a:masterClrMapping/>
  </p:clrMapOvr>
  <p:transition advTm="4000">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90837-3F4B-468E-063D-882278DD4514}"/>
              </a:ext>
            </a:extLst>
          </p:cNvPr>
          <p:cNvSpPr>
            <a:spLocks noGrp="1"/>
          </p:cNvSpPr>
          <p:nvPr>
            <p:ph type="title"/>
          </p:nvPr>
        </p:nvSpPr>
        <p:spPr/>
        <p:txBody>
          <a:bodyPr/>
          <a:lstStyle/>
          <a:p>
            <a:r>
              <a:rPr lang="en-US" altLang="en-US" b="1" dirty="0">
                <a:solidFill>
                  <a:schemeClr val="tx1"/>
                </a:solidFill>
                <a:latin typeface="Arial" panose="020B0604020202020204" pitchFamily="34" charset="0"/>
              </a:rPr>
              <a:t>Website Structure</a:t>
            </a:r>
            <a:endParaRPr lang="en-IN" dirty="0"/>
          </a:p>
        </p:txBody>
      </p:sp>
      <p:sp>
        <p:nvSpPr>
          <p:cNvPr id="5" name="Rectangle 1">
            <a:extLst>
              <a:ext uri="{FF2B5EF4-FFF2-40B4-BE49-F238E27FC236}">
                <a16:creationId xmlns:a16="http://schemas.microsoft.com/office/drawing/2014/main" id="{EAD4766F-F88A-3E30-BDF6-CA108A82DB06}"/>
              </a:ext>
            </a:extLst>
          </p:cNvPr>
          <p:cNvSpPr>
            <a:spLocks noGrp="1" noChangeArrowheads="1"/>
          </p:cNvSpPr>
          <p:nvPr>
            <p:ph type="body" idx="1"/>
          </p:nvPr>
        </p:nvSpPr>
        <p:spPr bwMode="auto">
          <a:xfrm>
            <a:off x="115470" y="1107888"/>
            <a:ext cx="8768647"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In web development, </a:t>
            </a:r>
            <a:r>
              <a:rPr kumimoji="0" lang="en-US" altLang="en-US" sz="1800" b="1" i="0" u="none" strike="noStrike" cap="none" normalizeH="0" baseline="0" dirty="0">
                <a:ln>
                  <a:noFill/>
                </a:ln>
                <a:solidFill>
                  <a:schemeClr val="tx1"/>
                </a:solidFill>
                <a:effectLst/>
                <a:latin typeface="Arial" panose="020B0604020202020204" pitchFamily="34" charset="0"/>
              </a:rPr>
              <a:t>structure</a:t>
            </a:r>
            <a:r>
              <a:rPr kumimoji="0" lang="en-US" altLang="en-US" sz="1800" b="0" i="0" u="none" strike="noStrike" cap="none" normalizeH="0" baseline="0" dirty="0">
                <a:ln>
                  <a:noFill/>
                </a:ln>
                <a:solidFill>
                  <a:schemeClr val="tx1"/>
                </a:solidFill>
                <a:effectLst/>
                <a:latin typeface="Arial" panose="020B0604020202020204" pitchFamily="34" charset="0"/>
              </a:rPr>
              <a:t> refers to the way a website's files, folders, pages, and resources are organized.</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 well-structured website makes it easier to:</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Manage files and resources.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Navigate between pages.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Maintain and update the website.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Deploy the website to a web server. </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Improve website performance and security.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1800" b="1" dirty="0">
              <a:solidFill>
                <a:schemeClr val="tx1"/>
              </a:solidFill>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1800" b="1" dirty="0">
              <a:solidFill>
                <a:schemeClr val="tx1"/>
              </a:solidFill>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1800" b="1" dirty="0">
              <a:solidFill>
                <a:schemeClr val="tx1"/>
              </a:solidFill>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1800" b="1" dirty="0">
              <a:solidFill>
                <a:schemeClr val="tx1"/>
              </a:solidFill>
            </a:endParaRPr>
          </a:p>
        </p:txBody>
      </p:sp>
      <p:pic>
        <p:nvPicPr>
          <p:cNvPr id="8" name="Picture 7">
            <a:extLst>
              <a:ext uri="{FF2B5EF4-FFF2-40B4-BE49-F238E27FC236}">
                <a16:creationId xmlns:a16="http://schemas.microsoft.com/office/drawing/2014/main" id="{E053D0F6-49FC-EAB9-4664-276D3FD0AA26}"/>
              </a:ext>
            </a:extLst>
          </p:cNvPr>
          <p:cNvPicPr>
            <a:picLocks noChangeAspect="1"/>
          </p:cNvPicPr>
          <p:nvPr/>
        </p:nvPicPr>
        <p:blipFill>
          <a:blip r:embed="rId2"/>
          <a:stretch>
            <a:fillRect/>
          </a:stretch>
        </p:blipFill>
        <p:spPr>
          <a:xfrm>
            <a:off x="956028" y="3595533"/>
            <a:ext cx="5377395" cy="2978522"/>
          </a:xfrm>
          <a:prstGeom prst="rect">
            <a:avLst/>
          </a:prstGeom>
        </p:spPr>
      </p:pic>
    </p:spTree>
    <p:extLst>
      <p:ext uri="{BB962C8B-B14F-4D97-AF65-F5344CB8AC3E}">
        <p14:creationId xmlns:p14="http://schemas.microsoft.com/office/powerpoint/2010/main" val="1517214420"/>
      </p:ext>
    </p:extLst>
  </p:cSld>
  <p:clrMapOvr>
    <a:masterClrMapping/>
  </p:clrMapOvr>
  <p:transition advTm="4000">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623F-F88E-D7A6-AEFA-706209938EFD}"/>
              </a:ext>
            </a:extLst>
          </p:cNvPr>
          <p:cNvSpPr>
            <a:spLocks noGrp="1"/>
          </p:cNvSpPr>
          <p:nvPr>
            <p:ph type="title"/>
          </p:nvPr>
        </p:nvSpPr>
        <p:spPr>
          <a:xfrm>
            <a:off x="0" y="625643"/>
            <a:ext cx="6477000" cy="838200"/>
          </a:xfrm>
        </p:spPr>
        <p:txBody>
          <a:bodyPr/>
          <a:lstStyle/>
          <a:p>
            <a:pPr lvl="0" algn="l" eaLnBrk="0" fontAlgn="base" hangingPunct="0">
              <a:spcBef>
                <a:spcPct val="0"/>
              </a:spcBef>
              <a:spcAft>
                <a:spcPct val="0"/>
              </a:spcAft>
            </a:pPr>
            <a:r>
              <a:rPr lang="en-US" altLang="en-US" b="1" dirty="0">
                <a:solidFill>
                  <a:schemeClr val="tx1"/>
                </a:solidFill>
                <a:latin typeface="Arial" panose="020B0604020202020204" pitchFamily="34" charset="0"/>
              </a:rPr>
              <a:t>Important Files and Folders</a:t>
            </a:r>
            <a:endParaRPr lang="en-IN" sz="11500" dirty="0"/>
          </a:p>
        </p:txBody>
      </p:sp>
      <p:graphicFrame>
        <p:nvGraphicFramePr>
          <p:cNvPr id="4" name="Table 3">
            <a:extLst>
              <a:ext uri="{FF2B5EF4-FFF2-40B4-BE49-F238E27FC236}">
                <a16:creationId xmlns:a16="http://schemas.microsoft.com/office/drawing/2014/main" id="{6182F25D-F04D-5B5D-19F1-B7A9541E2AF8}"/>
              </a:ext>
            </a:extLst>
          </p:cNvPr>
          <p:cNvGraphicFramePr>
            <a:graphicFrameLocks noGrp="1"/>
          </p:cNvGraphicFramePr>
          <p:nvPr>
            <p:extLst>
              <p:ext uri="{D42A27DB-BD31-4B8C-83A1-F6EECF244321}">
                <p14:modId xmlns:p14="http://schemas.microsoft.com/office/powerpoint/2010/main" val="2726750808"/>
              </p:ext>
            </p:extLst>
          </p:nvPr>
        </p:nvGraphicFramePr>
        <p:xfrm>
          <a:off x="457200" y="1499375"/>
          <a:ext cx="8229600" cy="3566160"/>
        </p:xfrm>
        <a:graphic>
          <a:graphicData uri="http://schemas.openxmlformats.org/drawingml/2006/table">
            <a:tbl>
              <a:tblPr/>
              <a:tblGrid>
                <a:gridCol w="4114800">
                  <a:extLst>
                    <a:ext uri="{9D8B030D-6E8A-4147-A177-3AD203B41FA5}">
                      <a16:colId xmlns:a16="http://schemas.microsoft.com/office/drawing/2014/main" val="3059330703"/>
                    </a:ext>
                  </a:extLst>
                </a:gridCol>
                <a:gridCol w="4114800">
                  <a:extLst>
                    <a:ext uri="{9D8B030D-6E8A-4147-A177-3AD203B41FA5}">
                      <a16:colId xmlns:a16="http://schemas.microsoft.com/office/drawing/2014/main" val="3847626901"/>
                    </a:ext>
                  </a:extLst>
                </a:gridCol>
              </a:tblGrid>
              <a:tr h="0">
                <a:tc>
                  <a:txBody>
                    <a:bodyPr/>
                    <a:lstStyle/>
                    <a:p>
                      <a:pPr>
                        <a:buNone/>
                      </a:pPr>
                      <a:r>
                        <a:rPr lang="en-IN" sz="2400" b="1">
                          <a:latin typeface="Times" panose="02020603050405020304" pitchFamily="18" charset="0"/>
                          <a:cs typeface="Times" panose="02020603050405020304" pitchFamily="18" charset="0"/>
                        </a:rPr>
                        <a:t>File/Folder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2400" b="1" dirty="0">
                          <a:latin typeface="Times" panose="02020603050405020304" pitchFamily="18" charset="0"/>
                          <a:cs typeface="Times" panose="02020603050405020304" pitchFamily="18" charset="0"/>
                        </a:rPr>
                        <a:t>Purpose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5099246"/>
                  </a:ext>
                </a:extLst>
              </a:tr>
              <a:tr h="0">
                <a:tc>
                  <a:txBody>
                    <a:bodyPr/>
                    <a:lstStyle/>
                    <a:p>
                      <a:pPr>
                        <a:buNone/>
                      </a:pPr>
                      <a:r>
                        <a:rPr lang="en-IN" sz="2400" dirty="0">
                          <a:latin typeface="Times" panose="02020603050405020304" pitchFamily="18" charset="0"/>
                          <a:cs typeface="Times" panose="02020603050405020304" pitchFamily="18" charset="0"/>
                        </a:rPr>
                        <a:t>index.html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2400">
                          <a:latin typeface="Times" panose="02020603050405020304" pitchFamily="18" charset="0"/>
                          <a:cs typeface="Times" panose="02020603050405020304" pitchFamily="18" charset="0"/>
                        </a:rPr>
                        <a:t>Main/home page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8080384"/>
                  </a:ext>
                </a:extLst>
              </a:tr>
              <a:tr h="0">
                <a:tc>
                  <a:txBody>
                    <a:bodyPr/>
                    <a:lstStyle/>
                    <a:p>
                      <a:pPr>
                        <a:buNone/>
                      </a:pPr>
                      <a:r>
                        <a:rPr lang="en-IN" sz="2400" dirty="0">
                          <a:latin typeface="Times" panose="02020603050405020304" pitchFamily="18" charset="0"/>
                          <a:cs typeface="Times" panose="02020603050405020304" pitchFamily="18" charset="0"/>
                        </a:rPr>
                        <a:t>about.html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2400">
                          <a:latin typeface="Times" panose="02020603050405020304" pitchFamily="18" charset="0"/>
                          <a:cs typeface="Times" panose="02020603050405020304" pitchFamily="18" charset="0"/>
                        </a:rPr>
                        <a:t>About page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9858920"/>
                  </a:ext>
                </a:extLst>
              </a:tr>
              <a:tr h="0">
                <a:tc>
                  <a:txBody>
                    <a:bodyPr/>
                    <a:lstStyle/>
                    <a:p>
                      <a:pPr>
                        <a:buNone/>
                      </a:pPr>
                      <a:r>
                        <a:rPr lang="en-IN" sz="2400">
                          <a:latin typeface="Times" panose="02020603050405020304" pitchFamily="18" charset="0"/>
                          <a:cs typeface="Times" panose="02020603050405020304" pitchFamily="18" charset="0"/>
                        </a:rPr>
                        <a:t>contact.html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2400">
                          <a:latin typeface="Times" panose="02020603050405020304" pitchFamily="18" charset="0"/>
                          <a:cs typeface="Times" panose="02020603050405020304" pitchFamily="18" charset="0"/>
                        </a:rPr>
                        <a:t>Contact page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8760253"/>
                  </a:ext>
                </a:extLst>
              </a:tr>
              <a:tr h="0">
                <a:tc>
                  <a:txBody>
                    <a:bodyPr/>
                    <a:lstStyle/>
                    <a:p>
                      <a:pPr>
                        <a:buNone/>
                      </a:pPr>
                      <a:r>
                        <a:rPr lang="en-IN" sz="2400">
                          <a:latin typeface="Times" panose="02020603050405020304" pitchFamily="18" charset="0"/>
                          <a:cs typeface="Times" panose="02020603050405020304" pitchFamily="18" charset="0"/>
                        </a:rPr>
                        <a:t>css/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2400">
                          <a:latin typeface="Times" panose="02020603050405020304" pitchFamily="18" charset="0"/>
                          <a:cs typeface="Times" panose="02020603050405020304" pitchFamily="18" charset="0"/>
                        </a:rPr>
                        <a:t>Contains CSS files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2238065"/>
                  </a:ext>
                </a:extLst>
              </a:tr>
              <a:tr h="0">
                <a:tc>
                  <a:txBody>
                    <a:bodyPr/>
                    <a:lstStyle/>
                    <a:p>
                      <a:pPr>
                        <a:buNone/>
                      </a:pPr>
                      <a:r>
                        <a:rPr lang="en-IN" sz="2400">
                          <a:latin typeface="Times" panose="02020603050405020304" pitchFamily="18" charset="0"/>
                          <a:cs typeface="Times" panose="02020603050405020304" pitchFamily="18" charset="0"/>
                        </a:rPr>
                        <a:t>js/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2400">
                          <a:latin typeface="Times" panose="02020603050405020304" pitchFamily="18" charset="0"/>
                          <a:cs typeface="Times" panose="02020603050405020304" pitchFamily="18" charset="0"/>
                        </a:rPr>
                        <a:t>Contains JavaScript files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1840594"/>
                  </a:ext>
                </a:extLst>
              </a:tr>
              <a:tr h="0">
                <a:tc>
                  <a:txBody>
                    <a:bodyPr/>
                    <a:lstStyle/>
                    <a:p>
                      <a:pPr>
                        <a:buNone/>
                      </a:pPr>
                      <a:r>
                        <a:rPr lang="en-IN" sz="2400">
                          <a:latin typeface="Times" panose="02020603050405020304" pitchFamily="18" charset="0"/>
                          <a:cs typeface="Times" panose="02020603050405020304" pitchFamily="18" charset="0"/>
                        </a:rPr>
                        <a:t>images/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2400" dirty="0">
                          <a:latin typeface="Times" panose="02020603050405020304" pitchFamily="18" charset="0"/>
                          <a:cs typeface="Times" panose="02020603050405020304" pitchFamily="18" charset="0"/>
                        </a:rPr>
                        <a:t>Contains images and other media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0640486"/>
                  </a:ext>
                </a:extLst>
              </a:tr>
            </a:tbl>
          </a:graphicData>
        </a:graphic>
      </p:graphicFrame>
      <p:sp>
        <p:nvSpPr>
          <p:cNvPr id="8" name="TextBox 7">
            <a:extLst>
              <a:ext uri="{FF2B5EF4-FFF2-40B4-BE49-F238E27FC236}">
                <a16:creationId xmlns:a16="http://schemas.microsoft.com/office/drawing/2014/main" id="{65056255-EACB-AD68-689D-42EA5C17917F}"/>
              </a:ext>
            </a:extLst>
          </p:cNvPr>
          <p:cNvSpPr txBox="1"/>
          <p:nvPr/>
        </p:nvSpPr>
        <p:spPr>
          <a:xfrm>
            <a:off x="202131" y="5226675"/>
            <a:ext cx="9066998" cy="769441"/>
          </a:xfrm>
          <a:prstGeom prst="rect">
            <a:avLst/>
          </a:prstGeom>
          <a:noFill/>
        </p:spPr>
        <p:txBody>
          <a:bodyPr wrap="square">
            <a:spAutoFit/>
          </a:bodyPr>
          <a:lstStyle/>
          <a:p>
            <a:r>
              <a:rPr lang="en-US" altLang="en-US" sz="2200" dirty="0">
                <a:solidFill>
                  <a:schemeClr val="tx1"/>
                </a:solidFill>
                <a:latin typeface="Arial" panose="020B0604020202020204" pitchFamily="34" charset="0"/>
              </a:rPr>
              <a:t>The </a:t>
            </a:r>
            <a:r>
              <a:rPr lang="en-US" altLang="en-US" sz="2200" b="1" dirty="0">
                <a:solidFill>
                  <a:schemeClr val="tx1"/>
                </a:solidFill>
                <a:latin typeface="Arial Unicode MS"/>
              </a:rPr>
              <a:t>index.html</a:t>
            </a:r>
            <a:r>
              <a:rPr lang="en-US" altLang="en-US" sz="2200" dirty="0">
                <a:solidFill>
                  <a:schemeClr val="tx1"/>
                </a:solidFill>
              </a:rPr>
              <a:t> file is commonly used as the default page of a website.</a:t>
            </a:r>
            <a:br>
              <a:rPr lang="en-US" altLang="en-US" sz="2200" dirty="0">
                <a:solidFill>
                  <a:schemeClr val="tx1"/>
                </a:solidFill>
                <a:latin typeface="Arial" panose="020B0604020202020204" pitchFamily="34" charset="0"/>
              </a:rPr>
            </a:br>
            <a:endParaRPr lang="en-IN" sz="2200" dirty="0"/>
          </a:p>
        </p:txBody>
      </p:sp>
    </p:spTree>
    <p:extLst>
      <p:ext uri="{BB962C8B-B14F-4D97-AF65-F5344CB8AC3E}">
        <p14:creationId xmlns:p14="http://schemas.microsoft.com/office/powerpoint/2010/main" val="2803865526"/>
      </p:ext>
    </p:extLst>
  </p:cSld>
  <p:clrMapOvr>
    <a:masterClrMapping/>
  </p:clrMapOvr>
  <p:transition advTm="4000">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9"/>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dirty="0"/>
              <a:t>URL</a:t>
            </a:r>
          </a:p>
        </p:txBody>
      </p:sp>
      <p:sp>
        <p:nvSpPr>
          <p:cNvPr id="285" name="Google Shape;285;p39"/>
          <p:cNvSpPr txBox="1">
            <a:spLocks noGrp="1"/>
          </p:cNvSpPr>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r>
              <a:rPr lang="en-US" b="1" dirty="0"/>
              <a:t>URL stands for Uniform Resource Locator.</a:t>
            </a:r>
            <a:endParaRPr lang="en-US" dirty="0"/>
          </a:p>
          <a:p>
            <a:r>
              <a:rPr lang="en-US" dirty="0"/>
              <a:t>A URL is the </a:t>
            </a:r>
            <a:r>
              <a:rPr lang="en-US" b="1" dirty="0"/>
              <a:t>address of a resource on the Internet</a:t>
            </a:r>
            <a:r>
              <a:rPr lang="en-US" dirty="0"/>
              <a:t>.</a:t>
            </a:r>
          </a:p>
          <a:p>
            <a:pPr marL="88900" lvl="0" indent="0" algn="l" rtl="0">
              <a:lnSpc>
                <a:spcPct val="100000"/>
              </a:lnSpc>
              <a:spcBef>
                <a:spcPts val="440"/>
              </a:spcBef>
              <a:spcAft>
                <a:spcPts val="0"/>
              </a:spcAft>
              <a:buSzPts val="2200"/>
              <a:buNone/>
            </a:pPr>
            <a:endParaRPr b="1" dirty="0">
              <a:latin typeface="Times"/>
              <a:ea typeface="Times"/>
              <a:cs typeface="Times"/>
              <a:sym typeface="Times"/>
            </a:endParaRPr>
          </a:p>
          <a:p>
            <a:pPr marL="88900" lvl="0" indent="0" algn="l" rtl="0">
              <a:lnSpc>
                <a:spcPct val="100000"/>
              </a:lnSpc>
              <a:spcBef>
                <a:spcPts val="440"/>
              </a:spcBef>
              <a:spcAft>
                <a:spcPts val="0"/>
              </a:spcAft>
              <a:buSzPts val="2200"/>
              <a:buNone/>
            </a:pPr>
            <a:r>
              <a:rPr lang="en-US" b="1" dirty="0">
                <a:latin typeface="Times"/>
                <a:ea typeface="Times"/>
                <a:cs typeface="Times"/>
                <a:sym typeface="Times"/>
              </a:rPr>
              <a:t>Example:</a:t>
            </a:r>
            <a:endParaRPr b="1" dirty="0">
              <a:latin typeface="Times"/>
              <a:ea typeface="Times"/>
              <a:cs typeface="Times"/>
              <a:sym typeface="Times"/>
            </a:endParaRPr>
          </a:p>
          <a:p>
            <a:pPr marL="457200" lvl="0" indent="-228600" algn="l" rtl="0">
              <a:lnSpc>
                <a:spcPct val="100000"/>
              </a:lnSpc>
              <a:spcBef>
                <a:spcPts val="440"/>
              </a:spcBef>
              <a:spcAft>
                <a:spcPts val="0"/>
              </a:spcAft>
              <a:buClr>
                <a:schemeClr val="dk1"/>
              </a:buClr>
              <a:buSzPts val="2200"/>
              <a:buNone/>
            </a:pPr>
            <a:endParaRPr b="1" dirty="0">
              <a:latin typeface="Times"/>
              <a:ea typeface="Times"/>
              <a:cs typeface="Times"/>
              <a:sym typeface="Times"/>
            </a:endParaRPr>
          </a:p>
          <a:p>
            <a:pPr marL="457200" lvl="0" indent="-228600" algn="l" rtl="0">
              <a:lnSpc>
                <a:spcPct val="100000"/>
              </a:lnSpc>
              <a:spcBef>
                <a:spcPts val="440"/>
              </a:spcBef>
              <a:spcAft>
                <a:spcPts val="0"/>
              </a:spcAft>
              <a:buClr>
                <a:schemeClr val="dk1"/>
              </a:buClr>
              <a:buSzPts val="2200"/>
              <a:buNone/>
            </a:pPr>
            <a:endParaRPr b="1" dirty="0">
              <a:latin typeface="Times"/>
              <a:ea typeface="Times"/>
              <a:cs typeface="Times"/>
              <a:sym typeface="Times"/>
            </a:endParaRPr>
          </a:p>
        </p:txBody>
      </p:sp>
      <p:pic>
        <p:nvPicPr>
          <p:cNvPr id="286" name="Google Shape;286;p39"/>
          <p:cNvPicPr preferRelativeResize="0"/>
          <p:nvPr/>
        </p:nvPicPr>
        <p:blipFill rotWithShape="1">
          <a:blip r:embed="rId3"/>
          <a:srcRect t="2807"/>
          <a:stretch>
            <a:fillRect/>
          </a:stretch>
        </p:blipFill>
        <p:spPr>
          <a:xfrm>
            <a:off x="705485" y="3011805"/>
            <a:ext cx="7660005" cy="3365500"/>
          </a:xfrm>
          <a:prstGeom prst="rect">
            <a:avLst/>
          </a:prstGeom>
          <a:noFill/>
          <a:ln>
            <a:noFill/>
          </a:ln>
        </p:spPr>
      </p:pic>
    </p:spTree>
  </p:cSld>
  <p:clrMapOvr>
    <a:masterClrMapping/>
  </p:clrMapOvr>
  <p:transition advTm="4000">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a:t>
            </a:r>
          </a:p>
        </p:txBody>
      </p:sp>
      <p:pic>
        <p:nvPicPr>
          <p:cNvPr id="4" name="Picture 3"/>
          <p:cNvPicPr/>
          <p:nvPr/>
        </p:nvPicPr>
        <p:blipFill>
          <a:blip r:embed="rId2"/>
          <a:srcRect l="2360" t="2732" r="1686" b="16124"/>
          <a:stretch>
            <a:fillRect/>
          </a:stretch>
        </p:blipFill>
        <p:spPr>
          <a:xfrm>
            <a:off x="349885" y="1416050"/>
            <a:ext cx="8492490" cy="3964940"/>
          </a:xfrm>
          <a:prstGeom prst="rect">
            <a:avLst/>
          </a:prstGeom>
        </p:spPr>
      </p:pic>
    </p:spTree>
  </p:cSld>
  <p:clrMapOvr>
    <a:masterClrMapping/>
  </p:clrMapOvr>
  <p:transition advTm="4000">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480EA-BCB1-0419-80F1-72D0B832AFE1}"/>
              </a:ext>
            </a:extLst>
          </p:cNvPr>
          <p:cNvSpPr>
            <a:spLocks noGrp="1"/>
          </p:cNvSpPr>
          <p:nvPr>
            <p:ph type="title"/>
          </p:nvPr>
        </p:nvSpPr>
        <p:spPr/>
        <p:txBody>
          <a:bodyPr/>
          <a:lstStyle/>
          <a:p>
            <a:r>
              <a:rPr lang="en-US" b="1" dirty="0"/>
              <a:t>Main Components of a URL</a:t>
            </a:r>
            <a:endParaRPr lang="en-IN" dirty="0"/>
          </a:p>
        </p:txBody>
      </p:sp>
      <p:sp>
        <p:nvSpPr>
          <p:cNvPr id="7" name="Rectangle 2">
            <a:extLst>
              <a:ext uri="{FF2B5EF4-FFF2-40B4-BE49-F238E27FC236}">
                <a16:creationId xmlns:a16="http://schemas.microsoft.com/office/drawing/2014/main" id="{C1D0B928-8036-C247-680D-32F53F713766}"/>
              </a:ext>
            </a:extLst>
          </p:cNvPr>
          <p:cNvSpPr>
            <a:spLocks noChangeArrowheads="1"/>
          </p:cNvSpPr>
          <p:nvPr/>
        </p:nvSpPr>
        <p:spPr bwMode="auto">
          <a:xfrm>
            <a:off x="115503" y="1160814"/>
            <a:ext cx="8922619" cy="510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800" b="1" i="0" u="none" strike="noStrike" cap="none" normalizeH="0" baseline="0" dirty="0">
                <a:ln>
                  <a:noFill/>
                </a:ln>
                <a:solidFill>
                  <a:schemeClr val="tx1"/>
                </a:solidFill>
                <a:effectLst/>
                <a:latin typeface="Times" panose="02020603050405020304" pitchFamily="18" charset="0"/>
                <a:cs typeface="Times" panose="02020603050405020304" pitchFamily="18" charset="0"/>
              </a:rPr>
              <a:t>1. Protocol</a:t>
            </a:r>
            <a:r>
              <a:rPr kumimoji="0" lang="en-US" altLang="en-US" sz="2800" b="0" i="0" u="none" strike="noStrike" cap="none" normalizeH="0" baseline="0" dirty="0">
                <a:ln>
                  <a:noFill/>
                </a:ln>
                <a:solidFill>
                  <a:schemeClr val="tx1"/>
                </a:solidFill>
                <a:effectLst/>
                <a:latin typeface="Times" panose="02020603050405020304" pitchFamily="18" charset="0"/>
                <a:cs typeface="Times" panose="02020603050405020304" pitchFamily="18" charset="0"/>
              </a:rPr>
              <a:t> – Specifies how the browser communicates with the server.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Times" panose="02020603050405020304" pitchFamily="18" charset="0"/>
                <a:cs typeface="Times" panose="02020603050405020304" pitchFamily="18" charset="0"/>
              </a:rPr>
              <a:t> http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Times" panose="02020603050405020304" pitchFamily="18" charset="0"/>
                <a:cs typeface="Times" panose="02020603050405020304" pitchFamily="18" charset="0"/>
              </a:rPr>
              <a:t> https </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1" i="0" u="none" strike="noStrike" cap="none" normalizeH="0" baseline="0" dirty="0">
                <a:ln>
                  <a:noFill/>
                </a:ln>
                <a:solidFill>
                  <a:schemeClr val="tx1"/>
                </a:solidFill>
                <a:effectLst/>
                <a:latin typeface="Times" panose="02020603050405020304" pitchFamily="18" charset="0"/>
                <a:cs typeface="Times" panose="02020603050405020304" pitchFamily="18" charset="0"/>
              </a:rPr>
              <a:t>2. Domain name</a:t>
            </a:r>
            <a:r>
              <a:rPr kumimoji="0" lang="en-US" altLang="en-US" sz="2800" b="0" i="0" u="none" strike="noStrike" cap="none" normalizeH="0" baseline="0" dirty="0">
                <a:ln>
                  <a:noFill/>
                </a:ln>
                <a:solidFill>
                  <a:schemeClr val="tx1"/>
                </a:solidFill>
                <a:effectLst/>
                <a:latin typeface="Times" panose="02020603050405020304" pitchFamily="18" charset="0"/>
                <a:cs typeface="Times" panose="02020603050405020304" pitchFamily="18" charset="0"/>
              </a:rPr>
              <a:t> – Identifies the website.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Times" panose="02020603050405020304" pitchFamily="18" charset="0"/>
                <a:cs typeface="Times" panose="02020603050405020304" pitchFamily="18" charset="0"/>
              </a:rPr>
              <a:t>example.com </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1" i="0" u="none" strike="noStrike" cap="none" normalizeH="0" baseline="0" dirty="0">
                <a:ln>
                  <a:noFill/>
                </a:ln>
                <a:solidFill>
                  <a:schemeClr val="tx1"/>
                </a:solidFill>
                <a:effectLst/>
                <a:latin typeface="Times" panose="02020603050405020304" pitchFamily="18" charset="0"/>
                <a:cs typeface="Times" panose="02020603050405020304" pitchFamily="18" charset="0"/>
              </a:rPr>
              <a:t>3. Path</a:t>
            </a:r>
            <a:r>
              <a:rPr kumimoji="0" lang="en-US" altLang="en-US" sz="2800" b="0" i="0" u="none" strike="noStrike" cap="none" normalizeH="0" baseline="0" dirty="0">
                <a:ln>
                  <a:noFill/>
                </a:ln>
                <a:solidFill>
                  <a:schemeClr val="tx1"/>
                </a:solidFill>
                <a:effectLst/>
                <a:latin typeface="Times" panose="02020603050405020304" pitchFamily="18" charset="0"/>
                <a:cs typeface="Times" panose="02020603050405020304" pitchFamily="18" charset="0"/>
              </a:rPr>
              <a:t> – Identifies a specific resource.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Times" panose="02020603050405020304" pitchFamily="18" charset="0"/>
                <a:cs typeface="Times" panose="02020603050405020304" pitchFamily="18" charset="0"/>
              </a:rPr>
              <a:t> /products/index.html </a:t>
            </a:r>
          </a:p>
          <a:p>
            <a:pPr marL="0" marR="0" lvl="0" indent="0" algn="l" defTabSz="914400" rtl="0" eaLnBrk="0" fontAlgn="base" latinLnBrk="0" hangingPunct="0">
              <a:lnSpc>
                <a:spcPct val="100000"/>
              </a:lnSpc>
              <a:spcBef>
                <a:spcPct val="0"/>
              </a:spcBef>
              <a:spcAft>
                <a:spcPct val="0"/>
              </a:spcAft>
              <a:buClrTx/>
              <a:buSzTx/>
              <a:tabLst/>
            </a:pPr>
            <a:r>
              <a:rPr kumimoji="0" lang="en-US" altLang="en-US" sz="2800" b="1" i="0" u="none" strike="noStrike" cap="none" normalizeH="0" baseline="0" dirty="0">
                <a:ln>
                  <a:noFill/>
                </a:ln>
                <a:solidFill>
                  <a:schemeClr val="tx1"/>
                </a:solidFill>
                <a:effectLst/>
                <a:latin typeface="Times" panose="02020603050405020304" pitchFamily="18" charset="0"/>
                <a:cs typeface="Times" panose="02020603050405020304" pitchFamily="18" charset="0"/>
              </a:rPr>
              <a:t>4. Query parameters</a:t>
            </a:r>
            <a:r>
              <a:rPr kumimoji="0" lang="en-US" altLang="en-US" sz="2800" b="0" i="0" u="none" strike="noStrike" cap="none" normalizeH="0" baseline="0" dirty="0">
                <a:ln>
                  <a:noFill/>
                </a:ln>
                <a:solidFill>
                  <a:schemeClr val="tx1"/>
                </a:solidFill>
                <a:effectLst/>
                <a:latin typeface="Times" panose="02020603050405020304" pitchFamily="18" charset="0"/>
                <a:cs typeface="Times" panose="02020603050405020304" pitchFamily="18" charset="0"/>
              </a:rPr>
              <a:t> – Pass additional information to the server.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tx1"/>
                </a:solidFill>
                <a:effectLst/>
                <a:latin typeface="Times" panose="02020603050405020304" pitchFamily="18" charset="0"/>
                <a:cs typeface="Times" panose="02020603050405020304" pitchFamily="18" charset="0"/>
              </a:rPr>
              <a:t> ?id=101</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810105302"/>
      </p:ext>
    </p:extLst>
  </p:cSld>
  <p:clrMapOvr>
    <a:masterClrMapping/>
  </p:clrMapOvr>
  <p:transition advTm="4000">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E76A5-3C40-5C6A-7494-F2CC6E2F66B4}"/>
              </a:ext>
            </a:extLst>
          </p:cNvPr>
          <p:cNvSpPr>
            <a:spLocks noGrp="1"/>
          </p:cNvSpPr>
          <p:nvPr>
            <p:ph type="title"/>
          </p:nvPr>
        </p:nvSpPr>
        <p:spPr/>
        <p:txBody>
          <a:bodyPr/>
          <a:lstStyle/>
          <a:p>
            <a:r>
              <a:rPr lang="en-US" b="1" dirty="0"/>
              <a:t>Why Do We Need URLs?</a:t>
            </a:r>
            <a:endParaRPr lang="en-IN" dirty="0"/>
          </a:p>
        </p:txBody>
      </p:sp>
      <p:sp>
        <p:nvSpPr>
          <p:cNvPr id="5" name="TextBox 4">
            <a:extLst>
              <a:ext uri="{FF2B5EF4-FFF2-40B4-BE49-F238E27FC236}">
                <a16:creationId xmlns:a16="http://schemas.microsoft.com/office/drawing/2014/main" id="{4F1ECAA4-DCFA-8118-0DCC-47EB44F946A4}"/>
              </a:ext>
            </a:extLst>
          </p:cNvPr>
          <p:cNvSpPr txBox="1"/>
          <p:nvPr/>
        </p:nvSpPr>
        <p:spPr>
          <a:xfrm>
            <a:off x="376185" y="1086018"/>
            <a:ext cx="7343275" cy="5262979"/>
          </a:xfrm>
          <a:prstGeom prst="rect">
            <a:avLst/>
          </a:prstGeom>
          <a:noFill/>
        </p:spPr>
        <p:txBody>
          <a:bodyPr wrap="square">
            <a:spAutoFit/>
          </a:bodyPr>
          <a:lstStyle/>
          <a:p>
            <a:pPr>
              <a:buNone/>
            </a:pPr>
            <a:r>
              <a:rPr lang="en-US" sz="2400" dirty="0"/>
              <a:t>URLs allow users and applications to:</a:t>
            </a:r>
          </a:p>
          <a:p>
            <a:pPr>
              <a:buFont typeface="+mj-lt"/>
              <a:buAutoNum type="arabicPeriod"/>
            </a:pPr>
            <a:r>
              <a:rPr lang="en-US" sz="2400" dirty="0"/>
              <a:t>Access websites. </a:t>
            </a:r>
          </a:p>
          <a:p>
            <a:pPr>
              <a:buFont typeface="+mj-lt"/>
              <a:buAutoNum type="arabicPeriod"/>
            </a:pPr>
            <a:r>
              <a:rPr lang="en-US" sz="2400" dirty="0"/>
              <a:t>Navigate between webpages. </a:t>
            </a:r>
          </a:p>
          <a:p>
            <a:pPr>
              <a:buFont typeface="+mj-lt"/>
              <a:buAutoNum type="arabicPeriod"/>
            </a:pPr>
            <a:r>
              <a:rPr lang="en-US" sz="2400" dirty="0"/>
              <a:t>Download files. </a:t>
            </a:r>
          </a:p>
          <a:p>
            <a:pPr>
              <a:buFont typeface="+mj-lt"/>
              <a:buAutoNum type="arabicPeriod"/>
            </a:pPr>
            <a:r>
              <a:rPr lang="en-US" sz="2400" dirty="0"/>
              <a:t>Load images and other resources. </a:t>
            </a:r>
          </a:p>
          <a:p>
            <a:pPr>
              <a:buFont typeface="+mj-lt"/>
              <a:buAutoNum type="arabicPeriod"/>
            </a:pPr>
            <a:r>
              <a:rPr lang="en-US" sz="2400" dirty="0"/>
              <a:t>Submit data to web applications. </a:t>
            </a:r>
          </a:p>
          <a:p>
            <a:pPr>
              <a:buFont typeface="+mj-lt"/>
              <a:buAutoNum type="arabicPeriod"/>
            </a:pPr>
            <a:r>
              <a:rPr lang="en-US" sz="2400" dirty="0"/>
              <a:t>Access APIs. </a:t>
            </a:r>
          </a:p>
          <a:p>
            <a:pPr>
              <a:buFont typeface="+mj-lt"/>
              <a:buAutoNum type="arabicPeriod"/>
            </a:pPr>
            <a:r>
              <a:rPr lang="en-US" sz="2400" dirty="0"/>
              <a:t>Share specific webpages with others. </a:t>
            </a:r>
          </a:p>
          <a:p>
            <a:pPr>
              <a:buNone/>
            </a:pPr>
            <a:r>
              <a:rPr lang="en-US" sz="2400" b="1" dirty="0"/>
              <a:t>Example</a:t>
            </a:r>
          </a:p>
          <a:p>
            <a:pPr rtl="0">
              <a:buNone/>
            </a:pPr>
            <a:r>
              <a:rPr lang="en-US" sz="2400" dirty="0">
                <a:latin typeface="Courier New" panose="02070309020205020404" pitchFamily="49" charset="0"/>
              </a:rPr>
              <a:t>&lt;a </a:t>
            </a:r>
            <a:r>
              <a:rPr lang="en-US" sz="2400" dirty="0" err="1">
                <a:latin typeface="Courier New" panose="02070309020205020404" pitchFamily="49" charset="0"/>
              </a:rPr>
              <a:t>href</a:t>
            </a:r>
            <a:r>
              <a:rPr lang="en-US" sz="2400" dirty="0">
                <a:latin typeface="Courier New" panose="02070309020205020404" pitchFamily="49" charset="0"/>
              </a:rPr>
              <a:t>="https://www.example.com"&gt;</a:t>
            </a:r>
          </a:p>
          <a:p>
            <a:pPr rtl="0">
              <a:buNone/>
            </a:pPr>
            <a:r>
              <a:rPr lang="en-US" sz="2400" dirty="0">
                <a:latin typeface="Courier New" panose="02070309020205020404" pitchFamily="49" charset="0"/>
              </a:rPr>
              <a:t>    Visit Example</a:t>
            </a:r>
          </a:p>
          <a:p>
            <a:pPr rtl="0">
              <a:buNone/>
            </a:pPr>
            <a:r>
              <a:rPr lang="en-US" sz="2400" dirty="0">
                <a:latin typeface="Courier New" panose="02070309020205020404" pitchFamily="49" charset="0"/>
              </a:rPr>
              <a:t>&lt;/a&gt;</a:t>
            </a:r>
          </a:p>
          <a:p>
            <a:pPr>
              <a:buNone/>
            </a:pPr>
            <a:r>
              <a:rPr lang="en-US" sz="2400" dirty="0"/>
              <a:t>When the user clicks the link, the browser uses the URL to request the resource.</a:t>
            </a:r>
          </a:p>
        </p:txBody>
      </p:sp>
    </p:spTree>
    <p:extLst>
      <p:ext uri="{BB962C8B-B14F-4D97-AF65-F5344CB8AC3E}">
        <p14:creationId xmlns:p14="http://schemas.microsoft.com/office/powerpoint/2010/main" val="3365898667"/>
      </p:ext>
    </p:extLst>
  </p:cSld>
  <p:clrMapOvr>
    <a:masterClrMapping/>
  </p:clrMapOvr>
  <p:transition advTm="4000">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69001-224E-62CC-07F3-3AB133994EE6}"/>
              </a:ext>
            </a:extLst>
          </p:cNvPr>
          <p:cNvSpPr>
            <a:spLocks noGrp="1"/>
          </p:cNvSpPr>
          <p:nvPr>
            <p:ph type="title"/>
          </p:nvPr>
        </p:nvSpPr>
        <p:spPr/>
        <p:txBody>
          <a:bodyPr/>
          <a:lstStyle/>
          <a:p>
            <a:r>
              <a:rPr lang="en-US" b="1" dirty="0"/>
              <a:t>Absolute URL</a:t>
            </a:r>
            <a:endParaRPr lang="en-IN" dirty="0"/>
          </a:p>
        </p:txBody>
      </p:sp>
      <p:sp>
        <p:nvSpPr>
          <p:cNvPr id="4" name="TextBox 3">
            <a:extLst>
              <a:ext uri="{FF2B5EF4-FFF2-40B4-BE49-F238E27FC236}">
                <a16:creationId xmlns:a16="http://schemas.microsoft.com/office/drawing/2014/main" id="{83CF533E-B93B-9A67-B5CA-CA8099BF6962}"/>
              </a:ext>
            </a:extLst>
          </p:cNvPr>
          <p:cNvSpPr txBox="1"/>
          <p:nvPr/>
        </p:nvSpPr>
        <p:spPr>
          <a:xfrm>
            <a:off x="144378" y="801761"/>
            <a:ext cx="8710863" cy="5632311"/>
          </a:xfrm>
          <a:prstGeom prst="rect">
            <a:avLst/>
          </a:prstGeom>
          <a:noFill/>
        </p:spPr>
        <p:txBody>
          <a:bodyPr wrap="square">
            <a:spAutoFit/>
          </a:bodyPr>
          <a:lstStyle/>
          <a:p>
            <a:pPr algn="just">
              <a:buNone/>
            </a:pPr>
            <a:r>
              <a:rPr lang="en-US" sz="2000" dirty="0"/>
              <a:t>An </a:t>
            </a:r>
            <a:r>
              <a:rPr lang="en-US" sz="2000" b="1" dirty="0"/>
              <a:t>absolute URL</a:t>
            </a:r>
            <a:r>
              <a:rPr lang="en-US" sz="2000" dirty="0"/>
              <a:t> contains the complete address of a resource, including the protocol and domain name.</a:t>
            </a:r>
          </a:p>
          <a:p>
            <a:pPr algn="just">
              <a:buNone/>
            </a:pPr>
            <a:r>
              <a:rPr lang="en-US" sz="2000" b="1" dirty="0"/>
              <a:t>Example</a:t>
            </a:r>
          </a:p>
          <a:p>
            <a:pPr algn="just" rtl="0">
              <a:buNone/>
            </a:pPr>
            <a:r>
              <a:rPr lang="en-US" sz="2000" dirty="0">
                <a:latin typeface="Courier New" panose="02070309020205020404" pitchFamily="49" charset="0"/>
              </a:rPr>
              <a:t>&lt;a </a:t>
            </a:r>
            <a:r>
              <a:rPr lang="en-US" sz="2000" dirty="0" err="1">
                <a:latin typeface="Courier New" panose="02070309020205020404" pitchFamily="49" charset="0"/>
              </a:rPr>
              <a:t>href</a:t>
            </a:r>
            <a:r>
              <a:rPr lang="en-US" sz="2000" dirty="0">
                <a:latin typeface="Courier New" panose="02070309020205020404" pitchFamily="49" charset="0"/>
              </a:rPr>
              <a:t>="https://www.example.com/about.html"&gt;About Us&lt;/a&gt;</a:t>
            </a:r>
          </a:p>
          <a:p>
            <a:pPr algn="just">
              <a:buNone/>
            </a:pPr>
            <a:r>
              <a:rPr lang="en-US" sz="2000" dirty="0"/>
              <a:t>Here:</a:t>
            </a:r>
          </a:p>
          <a:p>
            <a:pPr algn="just" rtl="0">
              <a:buNone/>
            </a:pPr>
            <a:r>
              <a:rPr lang="en-US" sz="2000" dirty="0">
                <a:latin typeface="Courier New" panose="02070309020205020404" pitchFamily="49" charset="0"/>
              </a:rPr>
              <a:t>https://www.example.com/about.html </a:t>
            </a:r>
            <a:r>
              <a:rPr lang="en-US" sz="2000" dirty="0"/>
              <a:t>is an absolute URL.</a:t>
            </a:r>
          </a:p>
          <a:p>
            <a:pPr algn="just">
              <a:buNone/>
            </a:pPr>
            <a:r>
              <a:rPr lang="en-US" sz="2000" b="1" dirty="0"/>
              <a:t>Characteristics</a:t>
            </a:r>
          </a:p>
          <a:p>
            <a:pPr algn="just">
              <a:buFont typeface="Arial" panose="020B0604020202020204" pitchFamily="34" charset="0"/>
              <a:buChar char="•"/>
            </a:pPr>
            <a:r>
              <a:rPr lang="en-US" sz="2000" dirty="0"/>
              <a:t>Contains the complete web address. </a:t>
            </a:r>
          </a:p>
          <a:p>
            <a:pPr algn="just">
              <a:buFont typeface="Arial" panose="020B0604020202020204" pitchFamily="34" charset="0"/>
              <a:buChar char="•"/>
            </a:pPr>
            <a:r>
              <a:rPr lang="en-US" sz="2000" dirty="0"/>
              <a:t>Can point to a resource on another website. </a:t>
            </a:r>
          </a:p>
          <a:p>
            <a:pPr algn="just">
              <a:buFont typeface="Arial" panose="020B0604020202020204" pitchFamily="34" charset="0"/>
              <a:buChar char="•"/>
            </a:pPr>
            <a:r>
              <a:rPr lang="en-US" sz="2000" dirty="0"/>
              <a:t>Does not depend on the location of the current webpage. </a:t>
            </a:r>
          </a:p>
          <a:p>
            <a:pPr algn="just">
              <a:buNone/>
            </a:pPr>
            <a:r>
              <a:rPr lang="en-US" sz="2000" b="1" dirty="0"/>
              <a:t>Example</a:t>
            </a:r>
          </a:p>
          <a:p>
            <a:pPr algn="just" rtl="0">
              <a:buNone/>
            </a:pPr>
            <a:r>
              <a:rPr lang="en-US" sz="2000" dirty="0">
                <a:latin typeface="Courier New" panose="02070309020205020404" pitchFamily="49" charset="0"/>
              </a:rPr>
              <a:t>&lt;</a:t>
            </a:r>
            <a:r>
              <a:rPr lang="en-US" sz="2000" dirty="0" err="1">
                <a:latin typeface="Courier New" panose="02070309020205020404" pitchFamily="49" charset="0"/>
              </a:rPr>
              <a:t>img</a:t>
            </a:r>
            <a:r>
              <a:rPr lang="en-US" sz="2000" dirty="0">
                <a:latin typeface="Courier New" panose="02070309020205020404" pitchFamily="49" charset="0"/>
              </a:rPr>
              <a:t> </a:t>
            </a:r>
            <a:r>
              <a:rPr lang="en-US" sz="2000" dirty="0" err="1">
                <a:latin typeface="Courier New" panose="02070309020205020404" pitchFamily="49" charset="0"/>
              </a:rPr>
              <a:t>src</a:t>
            </a:r>
            <a:r>
              <a:rPr lang="en-US" sz="2000" dirty="0">
                <a:latin typeface="Courier New" panose="02070309020205020404" pitchFamily="49" charset="0"/>
              </a:rPr>
              <a:t>="https://www.example.com/images/logo.png"&gt;</a:t>
            </a:r>
          </a:p>
          <a:p>
            <a:pPr algn="just">
              <a:buNone/>
            </a:pPr>
            <a:r>
              <a:rPr lang="en-US" sz="2000" b="1" dirty="0"/>
              <a:t>When to Use Absolute URLs</a:t>
            </a:r>
          </a:p>
          <a:p>
            <a:pPr algn="just">
              <a:buNone/>
            </a:pPr>
            <a:r>
              <a:rPr lang="en-US" sz="2000" dirty="0"/>
              <a:t>Absolute URLs are commonly used when:</a:t>
            </a:r>
          </a:p>
          <a:p>
            <a:pPr algn="just">
              <a:buFont typeface="Arial" panose="020B0604020202020204" pitchFamily="34" charset="0"/>
              <a:buChar char="•"/>
            </a:pPr>
            <a:r>
              <a:rPr lang="en-US" sz="2000" dirty="0"/>
              <a:t>Linking to another website. </a:t>
            </a:r>
          </a:p>
          <a:p>
            <a:pPr algn="just">
              <a:buFont typeface="Arial" panose="020B0604020202020204" pitchFamily="34" charset="0"/>
              <a:buChar char="•"/>
            </a:pPr>
            <a:r>
              <a:rPr lang="en-US" sz="2000" dirty="0"/>
              <a:t>Referencing resources hosted on another domain. </a:t>
            </a:r>
          </a:p>
          <a:p>
            <a:pPr algn="just">
              <a:buFont typeface="Arial" panose="020B0604020202020204" pitchFamily="34" charset="0"/>
              <a:buChar char="•"/>
            </a:pPr>
            <a:r>
              <a:rPr lang="en-US" sz="2000" dirty="0"/>
              <a:t>Sharing a complete web address.</a:t>
            </a:r>
          </a:p>
        </p:txBody>
      </p:sp>
    </p:spTree>
    <p:extLst>
      <p:ext uri="{BB962C8B-B14F-4D97-AF65-F5344CB8AC3E}">
        <p14:creationId xmlns:p14="http://schemas.microsoft.com/office/powerpoint/2010/main" val="943578278"/>
      </p:ext>
    </p:extLst>
  </p:cSld>
  <p:clrMapOvr>
    <a:masterClrMapping/>
  </p:clrMapOvr>
  <p:transition advTm="4000">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C1D08-2F4B-E447-0F21-DA8E9783E243}"/>
              </a:ext>
            </a:extLst>
          </p:cNvPr>
          <p:cNvSpPr>
            <a:spLocks noGrp="1"/>
          </p:cNvSpPr>
          <p:nvPr>
            <p:ph type="title"/>
          </p:nvPr>
        </p:nvSpPr>
        <p:spPr/>
        <p:txBody>
          <a:bodyPr/>
          <a:lstStyle/>
          <a:p>
            <a:r>
              <a:rPr lang="en-US" b="1" dirty="0"/>
              <a:t>Relative URL</a:t>
            </a:r>
            <a:endParaRPr lang="en-IN" dirty="0"/>
          </a:p>
        </p:txBody>
      </p:sp>
      <p:sp>
        <p:nvSpPr>
          <p:cNvPr id="3" name="Text Placeholder 2">
            <a:extLst>
              <a:ext uri="{FF2B5EF4-FFF2-40B4-BE49-F238E27FC236}">
                <a16:creationId xmlns:a16="http://schemas.microsoft.com/office/drawing/2014/main" id="{199AC0B6-4FCA-5A96-21C0-1A9507F394CE}"/>
              </a:ext>
            </a:extLst>
          </p:cNvPr>
          <p:cNvSpPr>
            <a:spLocks noGrp="1"/>
          </p:cNvSpPr>
          <p:nvPr>
            <p:ph type="body" idx="1"/>
          </p:nvPr>
        </p:nvSpPr>
        <p:spPr>
          <a:xfrm>
            <a:off x="158815" y="899962"/>
            <a:ext cx="8783053" cy="4525963"/>
          </a:xfrm>
        </p:spPr>
        <p:txBody>
          <a:bodyPr/>
          <a:lstStyle/>
          <a:p>
            <a:pPr marL="88900" indent="0">
              <a:buNone/>
            </a:pPr>
            <a:r>
              <a:rPr lang="en-US" sz="1800" dirty="0"/>
              <a:t>A </a:t>
            </a:r>
            <a:r>
              <a:rPr lang="en-US" sz="1800" b="1" dirty="0"/>
              <a:t>relative URL</a:t>
            </a:r>
            <a:r>
              <a:rPr lang="en-US" sz="1800" dirty="0"/>
              <a:t> specifies the location of a resource relative to the current webpage.</a:t>
            </a:r>
          </a:p>
          <a:p>
            <a:pPr marL="88900" indent="0">
              <a:buNone/>
            </a:pPr>
            <a:r>
              <a:rPr lang="en-US" sz="1800" dirty="0"/>
              <a:t>Example:</a:t>
            </a:r>
          </a:p>
          <a:p>
            <a:pPr marL="88900" indent="0">
              <a:buNone/>
            </a:pPr>
            <a:r>
              <a:rPr lang="en-US" sz="1800" dirty="0"/>
              <a:t>&lt;a </a:t>
            </a:r>
            <a:r>
              <a:rPr lang="en-US" sz="1800" dirty="0" err="1"/>
              <a:t>href</a:t>
            </a:r>
            <a:r>
              <a:rPr lang="en-US" sz="1800" dirty="0"/>
              <a:t>="about.html"&gt;About Us&lt;/a&gt;</a:t>
            </a:r>
          </a:p>
          <a:p>
            <a:pPr marL="88900" indent="0">
              <a:buNone/>
            </a:pPr>
            <a:r>
              <a:rPr lang="en-US" sz="1800" dirty="0"/>
              <a:t>If the current page is:</a:t>
            </a:r>
          </a:p>
          <a:p>
            <a:pPr marL="88900" indent="0">
              <a:buNone/>
            </a:pPr>
            <a:r>
              <a:rPr lang="en-US" sz="1800" dirty="0"/>
              <a:t>https://www.example.com/index.html</a:t>
            </a:r>
          </a:p>
          <a:p>
            <a:pPr marL="88900" indent="0">
              <a:buNone/>
            </a:pPr>
            <a:r>
              <a:rPr lang="en-US" sz="1800" dirty="0"/>
              <a:t>the browser can resolve:</a:t>
            </a:r>
          </a:p>
          <a:p>
            <a:pPr marL="88900" indent="0">
              <a:buNone/>
            </a:pPr>
            <a:r>
              <a:rPr lang="en-US" sz="1800" dirty="0"/>
              <a:t>about.html</a:t>
            </a:r>
          </a:p>
          <a:p>
            <a:pPr marL="88900" indent="0">
              <a:buNone/>
            </a:pPr>
            <a:r>
              <a:rPr lang="en-US" sz="1800" dirty="0"/>
              <a:t>to:</a:t>
            </a:r>
          </a:p>
          <a:p>
            <a:pPr marL="88900" indent="0">
              <a:buNone/>
            </a:pPr>
            <a:r>
              <a:rPr lang="en-US" sz="1800" dirty="0"/>
              <a:t>https://www.example.com/about.html</a:t>
            </a:r>
          </a:p>
          <a:p>
            <a:pPr marL="88900" indent="0">
              <a:buNone/>
            </a:pPr>
            <a:r>
              <a:rPr lang="en-US" sz="1800" b="1" dirty="0"/>
              <a:t>Examples of Relative URLs</a:t>
            </a:r>
          </a:p>
          <a:p>
            <a:pPr marL="88900" indent="0">
              <a:buNone/>
            </a:pPr>
            <a:r>
              <a:rPr lang="en-US" sz="1800" b="1" dirty="0"/>
              <a:t>Same folder</a:t>
            </a:r>
          </a:p>
          <a:p>
            <a:pPr marL="88900" indent="0">
              <a:buNone/>
            </a:pPr>
            <a:r>
              <a:rPr lang="en-US" sz="1800" dirty="0"/>
              <a:t>&lt;a </a:t>
            </a:r>
            <a:r>
              <a:rPr lang="en-US" sz="1800" dirty="0" err="1"/>
              <a:t>href</a:t>
            </a:r>
            <a:r>
              <a:rPr lang="en-US" sz="1800" dirty="0"/>
              <a:t>="about.html"&gt;About&lt;/a&gt;</a:t>
            </a:r>
          </a:p>
          <a:p>
            <a:pPr marL="88900" indent="0">
              <a:buNone/>
            </a:pPr>
            <a:r>
              <a:rPr lang="en-US" sz="1800" b="1" dirty="0"/>
              <a:t>Subfolder</a:t>
            </a:r>
          </a:p>
          <a:p>
            <a:pPr marL="88900" indent="0">
              <a:buNone/>
            </a:pPr>
            <a:r>
              <a:rPr lang="en-US" sz="1800" dirty="0"/>
              <a:t>&lt;a </a:t>
            </a:r>
            <a:r>
              <a:rPr lang="en-US" sz="1800" dirty="0" err="1"/>
              <a:t>href</a:t>
            </a:r>
            <a:r>
              <a:rPr lang="en-US" sz="1800" dirty="0"/>
              <a:t>="images/logo.png"&gt;Logo&lt;/a&gt;</a:t>
            </a:r>
          </a:p>
          <a:p>
            <a:pPr marL="88900" indent="0">
              <a:buNone/>
            </a:pPr>
            <a:r>
              <a:rPr lang="en-US" sz="1800" b="1" dirty="0"/>
              <a:t>Parent folder</a:t>
            </a:r>
          </a:p>
          <a:p>
            <a:pPr marL="88900" indent="0">
              <a:buNone/>
            </a:pPr>
            <a:r>
              <a:rPr lang="en-US" sz="1800" dirty="0"/>
              <a:t>&lt;a </a:t>
            </a:r>
            <a:r>
              <a:rPr lang="en-US" sz="1800" dirty="0" err="1"/>
              <a:t>href</a:t>
            </a:r>
            <a:r>
              <a:rPr lang="en-US" sz="1800" dirty="0"/>
              <a:t>="../index.html"&gt;Home&lt;/a&gt;</a:t>
            </a:r>
          </a:p>
          <a:p>
            <a:pPr marL="88900" indent="0">
              <a:buNone/>
            </a:pPr>
            <a:r>
              <a:rPr lang="en-US" sz="1800" dirty="0"/>
              <a:t>.. means </a:t>
            </a:r>
            <a:r>
              <a:rPr lang="en-US" sz="1800" b="1" dirty="0"/>
              <a:t>move one directory up</a:t>
            </a:r>
            <a:r>
              <a:rPr lang="en-US" sz="1800" dirty="0"/>
              <a:t>.</a:t>
            </a:r>
          </a:p>
        </p:txBody>
      </p:sp>
    </p:spTree>
    <p:extLst>
      <p:ext uri="{BB962C8B-B14F-4D97-AF65-F5344CB8AC3E}">
        <p14:creationId xmlns:p14="http://schemas.microsoft.com/office/powerpoint/2010/main" val="2325707501"/>
      </p:ext>
    </p:extLst>
  </p:cSld>
  <p:clrMapOvr>
    <a:masterClrMapping/>
  </p:clrMapOvr>
  <p:transition advTm="4000">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5" y="256850"/>
            <a:ext cx="8024117" cy="838200"/>
          </a:xfrm>
        </p:spPr>
        <p:txBody>
          <a:bodyPr/>
          <a:lstStyle/>
          <a:p>
            <a:pPr algn="l"/>
            <a:r>
              <a:rPr lang="en-US" altLang="en-US" b="1" dirty="0">
                <a:latin typeface="Times New Roman Bold" panose="02020503050405090304" charset="0"/>
                <a:cs typeface="Times New Roman Bold" panose="02020503050405090304" charset="0"/>
              </a:rPr>
              <a:t>Absolute URL Vs Relative URL</a:t>
            </a:r>
            <a:br>
              <a:rPr lang="en-US" altLang="en-US" b="1" dirty="0">
                <a:latin typeface="Times New Roman Bold" panose="02020503050405090304" charset="0"/>
                <a:cs typeface="Times New Roman Bold" panose="02020503050405090304" charset="0"/>
              </a:rPr>
            </a:br>
            <a:endParaRPr lang="en-US" dirty="0"/>
          </a:p>
        </p:txBody>
      </p:sp>
      <p:sp>
        <p:nvSpPr>
          <p:cNvPr id="3" name="Text Placeholder 2"/>
          <p:cNvSpPr>
            <a:spLocks noGrp="1"/>
          </p:cNvSpPr>
          <p:nvPr>
            <p:ph type="body" idx="1"/>
          </p:nvPr>
        </p:nvSpPr>
        <p:spPr>
          <a:xfrm>
            <a:off x="142240" y="940435"/>
            <a:ext cx="8726805" cy="5637530"/>
          </a:xfrm>
        </p:spPr>
        <p:txBody>
          <a:bodyPr/>
          <a:lstStyle/>
          <a:p>
            <a:pPr marL="88900" indent="0">
              <a:buNone/>
            </a:pPr>
            <a:r>
              <a:rPr lang="en-US" altLang="en-US" sz="1800" b="1" dirty="0">
                <a:latin typeface="Times New Roman Bold" panose="02020503050405090304" charset="0"/>
                <a:cs typeface="Times New Roman Bold" panose="02020503050405090304" charset="0"/>
              </a:rPr>
              <a:t>Absolute URL</a:t>
            </a:r>
          </a:p>
          <a:p>
            <a:r>
              <a:rPr lang="en-US" altLang="en-US" sz="1800" dirty="0"/>
              <a:t>This type of URL contains both the domain name and directory/page path. An absolute URL gives complete location information. It begins with a protocol like "http://" and continues, including every detail. </a:t>
            </a:r>
          </a:p>
          <a:p>
            <a:pPr marL="88900" indent="0">
              <a:buNone/>
            </a:pPr>
            <a:r>
              <a:rPr lang="en-US" altLang="en-US" sz="1800" b="1" dirty="0">
                <a:latin typeface="Times New Roman Bold" panose="02020503050405090304" charset="0"/>
                <a:cs typeface="Times New Roman Bold" panose="02020503050405090304" charset="0"/>
              </a:rPr>
              <a:t>Relative URL</a:t>
            </a:r>
          </a:p>
          <a:p>
            <a:pPr marL="512445" indent="-365125"/>
            <a:r>
              <a:rPr lang="en-US" altLang="en-US" sz="1800" dirty="0"/>
              <a:t>This type of URL contains the path excluding the domain name. Relative means "in relation to", and a relative URL tells a URL location on terms of the current location. Relative path is used for reference to a given link of a file that exist within the same domain.</a:t>
            </a:r>
          </a:p>
          <a:p>
            <a:pPr marL="88900" indent="0">
              <a:buNone/>
            </a:pPr>
            <a:endParaRPr lang="en-US" altLang="en-US" sz="1800" dirty="0"/>
          </a:p>
        </p:txBody>
      </p:sp>
      <p:graphicFrame>
        <p:nvGraphicFramePr>
          <p:cNvPr id="4" name="Table 3"/>
          <p:cNvGraphicFramePr/>
          <p:nvPr/>
        </p:nvGraphicFramePr>
        <p:xfrm>
          <a:off x="640080" y="4370705"/>
          <a:ext cx="7863840" cy="1371600"/>
        </p:xfrm>
        <a:graphic>
          <a:graphicData uri="http://schemas.openxmlformats.org/drawingml/2006/table">
            <a:tbl>
              <a:tblPr/>
              <a:tblGrid>
                <a:gridCol w="3931920">
                  <a:extLst>
                    <a:ext uri="{9D8B030D-6E8A-4147-A177-3AD203B41FA5}">
                      <a16:colId xmlns:a16="http://schemas.microsoft.com/office/drawing/2014/main" val="20000"/>
                    </a:ext>
                  </a:extLst>
                </a:gridCol>
                <a:gridCol w="3931920">
                  <a:extLst>
                    <a:ext uri="{9D8B030D-6E8A-4147-A177-3AD203B41FA5}">
                      <a16:colId xmlns:a16="http://schemas.microsoft.com/office/drawing/2014/main" val="20001"/>
                    </a:ext>
                  </a:extLst>
                </a:gridCol>
              </a:tblGrid>
              <a:tr h="0">
                <a:tc>
                  <a:txBody>
                    <a:bodyPr/>
                    <a:lstStyle/>
                    <a:p>
                      <a:r>
                        <a:rPr lang="en-US" altLang="zh-CN" sz="1800" b="0">
                          <a:latin typeface="Times New Roman" panose="02020503050405090304" charset="0"/>
                          <a:cs typeface="Times New Roman" panose="02020503050405090304" charset="0"/>
                        </a:rPr>
                        <a:t>Absolute URL</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800" b="0">
                          <a:latin typeface="Times New Roman" panose="02020503050405090304" charset="0"/>
                          <a:cs typeface="Times New Roman" panose="02020503050405090304" charset="0"/>
                        </a:rPr>
                        <a:t>Relative URL</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0"/>
                  </a:ext>
                </a:extLst>
              </a:tr>
              <a:tr h="0">
                <a:tc>
                  <a:txBody>
                    <a:bodyPr/>
                    <a:lstStyle/>
                    <a:p>
                      <a:r>
                        <a:rPr lang="en-US" altLang="zh-CN" sz="1800" b="0">
                          <a:latin typeface="Times New Roman" panose="02020503050405090304" charset="0"/>
                          <a:cs typeface="Times New Roman" panose="02020503050405090304" charset="0"/>
                        </a:rPr>
                        <a:t>Contains full address</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800" b="0">
                          <a:latin typeface="Times New Roman" panose="02020503050405090304" charset="0"/>
                          <a:cs typeface="Times New Roman" panose="02020503050405090304" charset="0"/>
                        </a:rPr>
                        <a:t>Contains only the path</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1"/>
                  </a:ext>
                </a:extLst>
              </a:tr>
              <a:tr h="0">
                <a:tc>
                  <a:txBody>
                    <a:bodyPr/>
                    <a:lstStyle/>
                    <a:p>
                      <a:r>
                        <a:rPr lang="en-US" altLang="zh-CN" sz="1800" b="0">
                          <a:latin typeface="Times New Roman" panose="02020503050405090304" charset="0"/>
                          <a:cs typeface="Times New Roman" panose="02020503050405090304" charset="0"/>
                        </a:rPr>
                        <a:t>Independent of current page</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800" b="0">
                          <a:latin typeface="Times New Roman" panose="02020503050405090304" charset="0"/>
                          <a:cs typeface="Times New Roman" panose="02020503050405090304" charset="0"/>
                        </a:rPr>
                        <a:t>Depends on current page location</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2"/>
                  </a:ext>
                </a:extLst>
              </a:tr>
              <a:tr h="0">
                <a:tc>
                  <a:txBody>
                    <a:bodyPr/>
                    <a:lstStyle/>
                    <a:p>
                      <a:r>
                        <a:rPr lang="en-US" altLang="zh-CN" sz="1800" b="0">
                          <a:latin typeface="Times New Roman" panose="02020503050405090304" charset="0"/>
                          <a:cs typeface="Times New Roman" panose="02020503050405090304" charset="0"/>
                        </a:rPr>
                        <a:t>Used for external resources</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800" b="0">
                          <a:latin typeface="Times New Roman" panose="02020503050405090304" charset="0"/>
                          <a:cs typeface="Times New Roman" panose="02020503050405090304" charset="0"/>
                        </a:rPr>
                        <a:t>Commonly used for internal resources</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3"/>
                  </a:ext>
                </a:extLst>
              </a:tr>
              <a:tr h="0">
                <a:tc>
                  <a:txBody>
                    <a:bodyPr/>
                    <a:lstStyle/>
                    <a:p>
                      <a:r>
                        <a:rPr lang="en-US" altLang="zh-CN" sz="1800" b="0">
                          <a:latin typeface="Times New Roman" panose="02020503050405090304" charset="0"/>
                          <a:cs typeface="Times New Roman" panose="02020503050405090304" charset="0"/>
                        </a:rPr>
                        <a:t>Example: https://example.com/page.html</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r>
                        <a:rPr lang="en-US" altLang="zh-CN" sz="1800" b="0">
                          <a:latin typeface="Times New Roman" panose="02020503050405090304" charset="0"/>
                          <a:cs typeface="Times New Roman" panose="02020503050405090304" charset="0"/>
                        </a:rPr>
                        <a:t>Example: page.html</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4"/>
                  </a:ext>
                </a:extLst>
              </a:tr>
            </a:tbl>
          </a:graphicData>
        </a:graphic>
      </p:graphicFrame>
    </p:spTree>
  </p:cSld>
  <p:clrMapOvr>
    <a:masterClrMapping/>
  </p:clrMapOvr>
  <p:transition advTm="4000">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48"/>
            <a:ext cx="6477000" cy="838200"/>
          </a:xfrm>
        </p:spPr>
        <p:txBody>
          <a:bodyPr/>
          <a:lstStyle/>
          <a:p>
            <a:r>
              <a:rPr lang="en-US" altLang="en-US" b="1" dirty="0"/>
              <a:t>Query Parameters</a:t>
            </a:r>
          </a:p>
        </p:txBody>
      </p:sp>
      <p:sp>
        <p:nvSpPr>
          <p:cNvPr id="3" name="Text Placeholder 2"/>
          <p:cNvSpPr>
            <a:spLocks noGrp="1"/>
          </p:cNvSpPr>
          <p:nvPr>
            <p:ph type="body" idx="1"/>
          </p:nvPr>
        </p:nvSpPr>
        <p:spPr>
          <a:xfrm>
            <a:off x="208280" y="845586"/>
            <a:ext cx="8710295" cy="5454650"/>
          </a:xfrm>
        </p:spPr>
        <p:txBody>
          <a:bodyPr/>
          <a:lstStyle/>
          <a:p>
            <a:pPr marL="88900" indent="0" algn="just">
              <a:spcBef>
                <a:spcPts val="0"/>
              </a:spcBef>
              <a:buNone/>
            </a:pPr>
            <a:r>
              <a:rPr lang="en-US" altLang="en-US" sz="2000" dirty="0"/>
              <a:t>Query parameters are pieces of information added to the end of a URL to send data to a web server.</a:t>
            </a:r>
          </a:p>
          <a:p>
            <a:pPr marL="88900" indent="0" algn="just">
              <a:spcBef>
                <a:spcPts val="0"/>
              </a:spcBef>
              <a:buNone/>
            </a:pPr>
            <a:r>
              <a:rPr lang="en-US" altLang="en-US" sz="2000" dirty="0"/>
              <a:t>They are written after a ? in the URL.</a:t>
            </a:r>
          </a:p>
          <a:p>
            <a:pPr lvl="1" algn="just">
              <a:spcBef>
                <a:spcPts val="0"/>
              </a:spcBef>
            </a:pPr>
            <a:r>
              <a:rPr lang="en-US" altLang="en-US" sz="2000" dirty="0">
                <a:hlinkClick r:id="rId2" action="ppaction://hlinkfile"/>
              </a:rPr>
              <a:t>https://example.com/search?q=computer</a:t>
            </a:r>
          </a:p>
          <a:p>
            <a:pPr lvl="1" algn="just">
              <a:spcBef>
                <a:spcPts val="0"/>
              </a:spcBef>
            </a:pPr>
            <a:r>
              <a:rPr lang="en-US" altLang="en-US" sz="2000" dirty="0"/>
              <a:t>Here:</a:t>
            </a:r>
          </a:p>
          <a:p>
            <a:pPr lvl="2" algn="just">
              <a:spcBef>
                <a:spcPts val="0"/>
              </a:spcBef>
            </a:pPr>
            <a:r>
              <a:rPr lang="en-US" altLang="en-US" sz="2000" dirty="0"/>
              <a:t>https://example.com/search → URL</a:t>
            </a:r>
          </a:p>
          <a:p>
            <a:pPr lvl="2" algn="just">
              <a:spcBef>
                <a:spcPts val="0"/>
              </a:spcBef>
            </a:pPr>
            <a:r>
              <a:rPr lang="en-US" altLang="en-US" sz="2000" dirty="0"/>
              <a:t>? → Starts the query parameters</a:t>
            </a:r>
          </a:p>
          <a:p>
            <a:pPr lvl="2" algn="just">
              <a:spcBef>
                <a:spcPts val="0"/>
              </a:spcBef>
            </a:pPr>
            <a:r>
              <a:rPr lang="en-US" altLang="en-US" sz="2000" dirty="0"/>
              <a:t>q → Parameter name</a:t>
            </a:r>
          </a:p>
          <a:p>
            <a:pPr lvl="2" algn="just">
              <a:spcBef>
                <a:spcPts val="0"/>
              </a:spcBef>
            </a:pPr>
            <a:r>
              <a:rPr lang="en-US" altLang="en-US" sz="2000" dirty="0"/>
              <a:t>computer → Parameter value</a:t>
            </a:r>
          </a:p>
          <a:p>
            <a:pPr lvl="1" algn="just">
              <a:spcBef>
                <a:spcPts val="0"/>
              </a:spcBef>
            </a:pPr>
            <a:r>
              <a:rPr lang="en-US" altLang="en-US" sz="2000" dirty="0"/>
              <a:t>So, q=computer means the search term is computer.</a:t>
            </a:r>
          </a:p>
          <a:p>
            <a:pPr marL="95885" lvl="1" indent="0" algn="just">
              <a:spcBef>
                <a:spcPts val="0"/>
              </a:spcBef>
              <a:buNone/>
            </a:pPr>
            <a:r>
              <a:rPr lang="en-US" altLang="en-US" sz="2000" b="1" dirty="0">
                <a:latin typeface="Times New Roman Bold" panose="02020503050405090304" charset="0"/>
                <a:cs typeface="Times New Roman Bold" panose="02020503050405090304" charset="0"/>
              </a:rPr>
              <a:t>Multiple Query Parameters</a:t>
            </a:r>
          </a:p>
          <a:p>
            <a:pPr marL="95885" lvl="1" indent="0" algn="just">
              <a:spcBef>
                <a:spcPts val="0"/>
              </a:spcBef>
              <a:buNone/>
            </a:pPr>
            <a:r>
              <a:rPr lang="en-US" altLang="en-US" sz="2000" dirty="0"/>
              <a:t>Multiple parameters are separated using &amp;.</a:t>
            </a:r>
          </a:p>
          <a:p>
            <a:pPr lvl="1" algn="just">
              <a:spcBef>
                <a:spcPts val="0"/>
              </a:spcBef>
            </a:pPr>
            <a:r>
              <a:rPr lang="en-US" altLang="en-US" sz="2000" dirty="0">
                <a:hlinkClick r:id="rId3" action="ppaction://hlinkfile"/>
              </a:rPr>
              <a:t>https://example.com/products?category=mobile&amp;brand=apple</a:t>
            </a:r>
            <a:endParaRPr lang="en-US" altLang="en-US" sz="2000" dirty="0"/>
          </a:p>
          <a:p>
            <a:pPr lvl="1" algn="just">
              <a:spcBef>
                <a:spcPts val="0"/>
              </a:spcBef>
            </a:pPr>
            <a:r>
              <a:rPr lang="en-US" altLang="en-US" sz="2000" dirty="0"/>
              <a:t>Here:</a:t>
            </a:r>
          </a:p>
          <a:p>
            <a:pPr lvl="1" algn="just">
              <a:spcBef>
                <a:spcPts val="0"/>
              </a:spcBef>
            </a:pPr>
            <a:r>
              <a:rPr lang="en-US" altLang="en-US" sz="2000" dirty="0"/>
              <a:t>Parameter	Value</a:t>
            </a:r>
          </a:p>
          <a:p>
            <a:pPr lvl="1" algn="just">
              <a:spcBef>
                <a:spcPts val="0"/>
              </a:spcBef>
            </a:pPr>
            <a:r>
              <a:rPr lang="en-US" altLang="en-US" sz="2000" dirty="0"/>
              <a:t>category	mobile</a:t>
            </a:r>
          </a:p>
          <a:p>
            <a:pPr lvl="1" algn="just">
              <a:spcBef>
                <a:spcPts val="0"/>
              </a:spcBef>
            </a:pPr>
            <a:r>
              <a:rPr lang="en-US" altLang="en-US" sz="2000" dirty="0"/>
              <a:t>brand	apple</a:t>
            </a:r>
          </a:p>
          <a:p>
            <a:pPr lvl="1" algn="just">
              <a:spcBef>
                <a:spcPts val="0"/>
              </a:spcBef>
            </a:pPr>
            <a:r>
              <a:rPr lang="en-US" altLang="en-US" sz="2000" dirty="0"/>
              <a:t>The server receives both pieces of information.</a:t>
            </a:r>
          </a:p>
        </p:txBody>
      </p:sp>
    </p:spTree>
  </p:cSld>
  <p:clrMapOvr>
    <a:masterClrMapping/>
  </p:clrMapOvr>
  <p:transition advTm="4000">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3"/>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dirty="0"/>
              <a:t>Web Hosting</a:t>
            </a:r>
          </a:p>
        </p:txBody>
      </p:sp>
      <p:sp>
        <p:nvSpPr>
          <p:cNvPr id="310" name="Google Shape;310;p43"/>
          <p:cNvSpPr txBox="1">
            <a:spLocks noGrp="1"/>
          </p:cNvSpPr>
          <p:nvPr>
            <p:ph type="body" idx="1"/>
          </p:nvPr>
        </p:nvSpPr>
        <p:spPr>
          <a:xfrm>
            <a:off x="154940" y="842280"/>
            <a:ext cx="8229600" cy="4980940"/>
          </a:xfrm>
          <a:prstGeom prst="rect">
            <a:avLst/>
          </a:prstGeom>
          <a:noFill/>
          <a:ln>
            <a:noFill/>
          </a:ln>
        </p:spPr>
        <p:txBody>
          <a:bodyPr spcFirstLastPara="1" wrap="square" lIns="91425" tIns="45700" rIns="91425" bIns="45700" anchor="t" anchorCtr="0">
            <a:noAutofit/>
          </a:bodyPr>
          <a:lstStyle/>
          <a:p>
            <a:pPr marL="88900" indent="0" algn="just">
              <a:buNone/>
            </a:pPr>
            <a:r>
              <a:rPr lang="en-IN" sz="2000" b="1" dirty="0"/>
              <a:t>Web hosting</a:t>
            </a:r>
            <a:r>
              <a:rPr lang="en-IN" sz="2000" dirty="0"/>
              <a:t> is a service that provides storage and server resources for website files so that users can access the website through the Internet.</a:t>
            </a:r>
          </a:p>
          <a:p>
            <a:pPr marL="88900" indent="0" algn="just">
              <a:buNone/>
            </a:pPr>
            <a:r>
              <a:rPr lang="en-IN" sz="2000" dirty="0"/>
              <a:t>A website normally contains:</a:t>
            </a:r>
          </a:p>
          <a:p>
            <a:pPr marL="88900" indent="0" algn="just">
              <a:buNone/>
            </a:pPr>
            <a:r>
              <a:rPr lang="en-IN" sz="2000" b="1" dirty="0"/>
              <a:t>HTML + CSS + JavaScript + Images</a:t>
            </a:r>
          </a:p>
          <a:p>
            <a:pPr marL="88900" indent="0" algn="just">
              <a:buNone/>
            </a:pPr>
            <a:r>
              <a:rPr lang="en-IN" sz="2000" b="1" dirty="0"/>
              <a:t>              ↓</a:t>
            </a:r>
          </a:p>
          <a:p>
            <a:pPr marL="88900" indent="0" algn="just">
              <a:buNone/>
            </a:pPr>
            <a:r>
              <a:rPr lang="en-IN" sz="2000" b="1" dirty="0"/>
              <a:t>        Web Hosting Server</a:t>
            </a:r>
          </a:p>
          <a:p>
            <a:pPr marL="88900" indent="0" algn="just">
              <a:buNone/>
            </a:pPr>
            <a:r>
              <a:rPr lang="en-IN" sz="2000" b="1" dirty="0"/>
              <a:t>              ↓</a:t>
            </a:r>
          </a:p>
          <a:p>
            <a:pPr marL="88900" indent="0" algn="just">
              <a:buNone/>
            </a:pPr>
            <a:r>
              <a:rPr lang="en-IN" sz="2000" b="1" dirty="0"/>
              <a:t>          Internet</a:t>
            </a:r>
          </a:p>
          <a:p>
            <a:pPr marL="88900" indent="0" algn="just">
              <a:buNone/>
            </a:pPr>
            <a:r>
              <a:rPr lang="en-IN" sz="2000" b="1" dirty="0"/>
              <a:t>              ↓</a:t>
            </a:r>
          </a:p>
          <a:p>
            <a:pPr marL="88900" indent="0" algn="just">
              <a:buNone/>
            </a:pPr>
            <a:r>
              <a:rPr lang="en-IN" sz="2000" b="1" dirty="0"/>
              <a:t>         Web Browser</a:t>
            </a:r>
          </a:p>
          <a:p>
            <a:pPr marL="88900" indent="0" algn="just">
              <a:buNone/>
            </a:pPr>
            <a:r>
              <a:rPr lang="en-US" sz="2000" b="1" dirty="0"/>
              <a:t>Simple Example</a:t>
            </a:r>
          </a:p>
          <a:p>
            <a:pPr marL="88900" indent="0" algn="just">
              <a:buNone/>
            </a:pPr>
            <a:r>
              <a:rPr lang="en-US" sz="2000" dirty="0"/>
              <a:t>Think of a website as a house:</a:t>
            </a:r>
          </a:p>
          <a:p>
            <a:pPr algn="just"/>
            <a:r>
              <a:rPr lang="en-US" sz="2000" b="1" dirty="0"/>
              <a:t>Website files</a:t>
            </a:r>
            <a:r>
              <a:rPr lang="en-US" sz="2000" dirty="0"/>
              <a:t> → Things inside the house </a:t>
            </a:r>
          </a:p>
          <a:p>
            <a:pPr algn="just"/>
            <a:r>
              <a:rPr lang="en-US" sz="2000" b="1" dirty="0"/>
              <a:t>Hosting server</a:t>
            </a:r>
            <a:r>
              <a:rPr lang="en-US" sz="2000" dirty="0"/>
              <a:t> → The house </a:t>
            </a:r>
          </a:p>
          <a:p>
            <a:pPr algn="just"/>
            <a:r>
              <a:rPr lang="en-US" sz="2000" b="1" dirty="0"/>
              <a:t>Domain name</a:t>
            </a:r>
            <a:r>
              <a:rPr lang="en-US" sz="2000" dirty="0"/>
              <a:t> → The address of the house </a:t>
            </a:r>
          </a:p>
        </p:txBody>
      </p:sp>
    </p:spTree>
  </p:cSld>
  <p:clrMapOvr>
    <a:masterClrMapping/>
  </p:clrMapOvr>
  <p:transition advTm="4000">
    <p:cu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D0E6986-67BF-4493-DC84-F5CEC34B3297}"/>
              </a:ext>
            </a:extLst>
          </p:cNvPr>
          <p:cNvSpPr txBox="1"/>
          <p:nvPr/>
        </p:nvSpPr>
        <p:spPr>
          <a:xfrm>
            <a:off x="433135" y="928325"/>
            <a:ext cx="8123723" cy="5139869"/>
          </a:xfrm>
          <a:prstGeom prst="rect">
            <a:avLst/>
          </a:prstGeom>
          <a:noFill/>
        </p:spPr>
        <p:txBody>
          <a:bodyPr wrap="square">
            <a:spAutoFit/>
          </a:bodyPr>
          <a:lstStyle/>
          <a:p>
            <a:pPr algn="just"/>
            <a:r>
              <a:rPr lang="en-US" sz="2400" b="1" dirty="0"/>
              <a:t>How Web Hosting Works</a:t>
            </a:r>
          </a:p>
          <a:p>
            <a:pPr marL="342900" indent="-342900" algn="just">
              <a:buFont typeface="Arial" panose="020B0604020202020204" pitchFamily="34" charset="0"/>
              <a:buChar char="•"/>
            </a:pPr>
            <a:r>
              <a:rPr lang="en-US" sz="2400" dirty="0"/>
              <a:t>A developer creates website files. </a:t>
            </a:r>
          </a:p>
          <a:p>
            <a:pPr marL="342900" indent="-342900" algn="just">
              <a:buFont typeface="Arial" panose="020B0604020202020204" pitchFamily="34" charset="0"/>
              <a:buChar char="•"/>
            </a:pPr>
            <a:r>
              <a:rPr lang="en-US" sz="2400" dirty="0"/>
              <a:t>The files are uploaded to a hosting server. </a:t>
            </a:r>
          </a:p>
          <a:p>
            <a:pPr marL="342900" indent="-342900" algn="just">
              <a:buFont typeface="Arial" panose="020B0604020202020204" pitchFamily="34" charset="0"/>
              <a:buChar char="•"/>
            </a:pPr>
            <a:r>
              <a:rPr lang="en-US" sz="2400" dirty="0"/>
              <a:t>The domain points users toward the hosting service. </a:t>
            </a:r>
          </a:p>
          <a:p>
            <a:pPr marL="342900" indent="-342900" algn="just">
              <a:buFont typeface="Arial" panose="020B0604020202020204" pitchFamily="34" charset="0"/>
              <a:buChar char="•"/>
            </a:pPr>
            <a:r>
              <a:rPr lang="en-US" sz="2400" dirty="0"/>
              <a:t>A user enters the domain in a browser. </a:t>
            </a:r>
          </a:p>
          <a:p>
            <a:pPr marL="342900" indent="-342900" algn="just">
              <a:buFont typeface="Arial" panose="020B0604020202020204" pitchFamily="34" charset="0"/>
              <a:buChar char="•"/>
            </a:pPr>
            <a:r>
              <a:rPr lang="en-US" sz="2400" dirty="0"/>
              <a:t>The browser sends a request to the server. </a:t>
            </a:r>
          </a:p>
          <a:p>
            <a:pPr marL="342900" indent="-342900" algn="just">
              <a:buFont typeface="Arial" panose="020B0604020202020204" pitchFamily="34" charset="0"/>
              <a:buChar char="•"/>
            </a:pPr>
            <a:r>
              <a:rPr lang="en-US" sz="2400" dirty="0"/>
              <a:t>The server returns the requested files. </a:t>
            </a:r>
          </a:p>
          <a:p>
            <a:pPr marL="342900" indent="-342900" algn="just">
              <a:buFont typeface="Arial" panose="020B0604020202020204" pitchFamily="34" charset="0"/>
              <a:buChar char="•"/>
            </a:pPr>
            <a:r>
              <a:rPr lang="en-US" sz="2400" dirty="0"/>
              <a:t>The browser displays the webpage. </a:t>
            </a:r>
          </a:p>
          <a:p>
            <a:pPr algn="just"/>
            <a:r>
              <a:rPr lang="en-US" sz="2400" b="1" dirty="0"/>
              <a:t>Example</a:t>
            </a:r>
          </a:p>
          <a:p>
            <a:pPr algn="just"/>
            <a:r>
              <a:rPr lang="en-US" sz="2400" dirty="0"/>
              <a:t>A website may have:</a:t>
            </a:r>
          </a:p>
          <a:p>
            <a:pPr algn="just"/>
            <a:r>
              <a:rPr lang="en-US" sz="2000" dirty="0"/>
              <a:t>Domain: www.example.com</a:t>
            </a:r>
          </a:p>
          <a:p>
            <a:pPr algn="just"/>
            <a:r>
              <a:rPr lang="en-US" sz="2000" dirty="0"/>
              <a:t>Hosting Server: Server storing website files</a:t>
            </a:r>
          </a:p>
          <a:p>
            <a:pPr algn="just"/>
            <a:r>
              <a:rPr lang="en-US" sz="2400" dirty="0"/>
              <a:t>The domain helps users </a:t>
            </a:r>
            <a:r>
              <a:rPr lang="en-US" sz="2400" b="1" dirty="0"/>
              <a:t>find</a:t>
            </a:r>
            <a:r>
              <a:rPr lang="en-US" sz="2400" dirty="0"/>
              <a:t> the website, while hosting provides the place where the website </a:t>
            </a:r>
            <a:r>
              <a:rPr lang="en-US" sz="2400" b="1" dirty="0"/>
              <a:t>lives</a:t>
            </a:r>
            <a:r>
              <a:rPr lang="en-US" sz="2400" dirty="0"/>
              <a:t>.</a:t>
            </a:r>
          </a:p>
        </p:txBody>
      </p:sp>
    </p:spTree>
    <p:extLst>
      <p:ext uri="{BB962C8B-B14F-4D97-AF65-F5344CB8AC3E}">
        <p14:creationId xmlns:p14="http://schemas.microsoft.com/office/powerpoint/2010/main" val="2005744360"/>
      </p:ext>
    </p:extLst>
  </p:cSld>
  <p:clrMapOvr>
    <a:masterClrMapping/>
  </p:clrMapOvr>
  <p:transition advTm="4000">
    <p:cu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08">
          <a:extLst>
            <a:ext uri="{FF2B5EF4-FFF2-40B4-BE49-F238E27FC236}">
              <a16:creationId xmlns:a16="http://schemas.microsoft.com/office/drawing/2014/main" id="{9EF7F27E-ACF6-422C-90B8-FEF5ACF1B8ED}"/>
            </a:ext>
          </a:extLst>
        </p:cNvPr>
        <p:cNvGrpSpPr/>
        <p:nvPr/>
      </p:nvGrpSpPr>
      <p:grpSpPr>
        <a:xfrm>
          <a:off x="0" y="0"/>
          <a:ext cx="0" cy="0"/>
          <a:chOff x="0" y="0"/>
          <a:chExt cx="0" cy="0"/>
        </a:xfrm>
      </p:grpSpPr>
      <p:sp>
        <p:nvSpPr>
          <p:cNvPr id="309" name="Google Shape;309;p43">
            <a:extLst>
              <a:ext uri="{FF2B5EF4-FFF2-40B4-BE49-F238E27FC236}">
                <a16:creationId xmlns:a16="http://schemas.microsoft.com/office/drawing/2014/main" id="{C7303F64-6210-669B-8F2E-785A72EF390B}"/>
              </a:ext>
            </a:extLst>
          </p:cNvPr>
          <p:cNvSpPr txBox="1">
            <a:spLocks noGrp="1"/>
          </p:cNvSpPr>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dirty="0"/>
              <a:t>Types of Web Hosting</a:t>
            </a:r>
          </a:p>
        </p:txBody>
      </p:sp>
      <p:sp>
        <p:nvSpPr>
          <p:cNvPr id="3" name="TextBox 2">
            <a:extLst>
              <a:ext uri="{FF2B5EF4-FFF2-40B4-BE49-F238E27FC236}">
                <a16:creationId xmlns:a16="http://schemas.microsoft.com/office/drawing/2014/main" id="{B74B7795-88E9-273B-ABD4-5BA68761E781}"/>
              </a:ext>
            </a:extLst>
          </p:cNvPr>
          <p:cNvSpPr txBox="1"/>
          <p:nvPr/>
        </p:nvSpPr>
        <p:spPr>
          <a:xfrm>
            <a:off x="308008" y="812828"/>
            <a:ext cx="8835992" cy="5878532"/>
          </a:xfrm>
          <a:prstGeom prst="rect">
            <a:avLst/>
          </a:prstGeom>
          <a:noFill/>
        </p:spPr>
        <p:txBody>
          <a:bodyPr wrap="square">
            <a:spAutoFit/>
          </a:bodyPr>
          <a:lstStyle/>
          <a:p>
            <a:pPr>
              <a:buNone/>
            </a:pPr>
            <a:r>
              <a:rPr lang="en-US" sz="2000" dirty="0"/>
              <a:t>There are several types of web hosting.</a:t>
            </a:r>
          </a:p>
          <a:p>
            <a:pPr>
              <a:buNone/>
            </a:pPr>
            <a:r>
              <a:rPr lang="en-US" sz="2000" b="1" dirty="0"/>
              <a:t>1. Shared Hosting</a:t>
            </a:r>
          </a:p>
          <a:p>
            <a:pPr>
              <a:buNone/>
            </a:pPr>
            <a:r>
              <a:rPr lang="en-US" sz="2000" dirty="0"/>
              <a:t>Multiple websites use the resources of the same server.</a:t>
            </a:r>
          </a:p>
          <a:p>
            <a:pPr rtl="0">
              <a:buNone/>
            </a:pPr>
            <a:r>
              <a:rPr lang="en-US" sz="2000" dirty="0">
                <a:latin typeface="Courier New" panose="02070309020205020404" pitchFamily="49" charset="0"/>
              </a:rPr>
              <a:t>Server</a:t>
            </a:r>
          </a:p>
          <a:p>
            <a:pPr rtl="0">
              <a:buNone/>
            </a:pPr>
            <a:r>
              <a:rPr lang="en-US" sz="2000" dirty="0">
                <a:latin typeface="Courier New" panose="02070309020205020404" pitchFamily="49" charset="0"/>
              </a:rPr>
              <a:t>├── Website A</a:t>
            </a:r>
          </a:p>
          <a:p>
            <a:pPr rtl="0">
              <a:buNone/>
            </a:pPr>
            <a:r>
              <a:rPr lang="en-US" sz="2000" dirty="0">
                <a:latin typeface="Courier New" panose="02070309020205020404" pitchFamily="49" charset="0"/>
              </a:rPr>
              <a:t>├── Website B</a:t>
            </a:r>
          </a:p>
          <a:p>
            <a:pPr rtl="0">
              <a:buNone/>
            </a:pPr>
            <a:r>
              <a:rPr lang="en-US" sz="2000" dirty="0">
                <a:latin typeface="Courier New" panose="02070309020205020404" pitchFamily="49" charset="0"/>
              </a:rPr>
              <a:t>├── Website C</a:t>
            </a:r>
          </a:p>
          <a:p>
            <a:pPr rtl="0">
              <a:buNone/>
            </a:pPr>
            <a:r>
              <a:rPr lang="en-US" sz="2000" dirty="0">
                <a:latin typeface="Courier New" panose="02070309020205020404" pitchFamily="49" charset="0"/>
              </a:rPr>
              <a:t>└── Website D</a:t>
            </a:r>
          </a:p>
          <a:p>
            <a:r>
              <a:rPr lang="en-US" sz="1800" b="1" dirty="0"/>
              <a:t>Advantages</a:t>
            </a:r>
          </a:p>
          <a:p>
            <a:r>
              <a:rPr lang="en-US" sz="1800" dirty="0"/>
              <a:t>Low cost. </a:t>
            </a:r>
          </a:p>
          <a:p>
            <a:r>
              <a:rPr lang="en-US" sz="1800" dirty="0"/>
              <a:t>Easy to manage. </a:t>
            </a:r>
          </a:p>
          <a:p>
            <a:r>
              <a:rPr lang="en-US" sz="1800" dirty="0"/>
              <a:t>Suitable for small websites. </a:t>
            </a:r>
          </a:p>
          <a:p>
            <a:r>
              <a:rPr lang="en-US" sz="1800" b="1" dirty="0"/>
              <a:t>Disadvantages</a:t>
            </a:r>
          </a:p>
          <a:p>
            <a:r>
              <a:rPr lang="en-US" sz="1800" dirty="0"/>
              <a:t>Resources are shared. </a:t>
            </a:r>
          </a:p>
          <a:p>
            <a:r>
              <a:rPr lang="en-US" sz="1800" dirty="0"/>
              <a:t>Performance may be affected by other websites. </a:t>
            </a:r>
          </a:p>
          <a:p>
            <a:r>
              <a:rPr lang="en-US" sz="1800" dirty="0"/>
              <a:t>Limited server control. </a:t>
            </a:r>
          </a:p>
          <a:p>
            <a:r>
              <a:rPr lang="en-US" sz="1800" b="1" dirty="0"/>
              <a:t>Suitable for</a:t>
            </a:r>
          </a:p>
          <a:p>
            <a:r>
              <a:rPr lang="en-US" sz="1800" dirty="0"/>
              <a:t>Personal websites. </a:t>
            </a:r>
          </a:p>
          <a:p>
            <a:r>
              <a:rPr lang="en-US" sz="1800" dirty="0"/>
              <a:t>Small business websites. </a:t>
            </a:r>
          </a:p>
          <a:p>
            <a:r>
              <a:rPr lang="en-US" sz="1800" dirty="0"/>
              <a:t>Basic blogs.</a:t>
            </a:r>
          </a:p>
        </p:txBody>
      </p:sp>
    </p:spTree>
    <p:extLst>
      <p:ext uri="{BB962C8B-B14F-4D97-AF65-F5344CB8AC3E}">
        <p14:creationId xmlns:p14="http://schemas.microsoft.com/office/powerpoint/2010/main" val="3999122253"/>
      </p:ext>
    </p:extLst>
  </p:cSld>
  <p:clrMapOvr>
    <a:masterClrMapping/>
  </p:clrMapOvr>
  <p:transition advTm="4000">
    <p:cu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B59C7E0-E646-74BF-7158-1A5648467187}"/>
              </a:ext>
            </a:extLst>
          </p:cNvPr>
          <p:cNvSpPr>
            <a:spLocks noGrp="1"/>
          </p:cNvSpPr>
          <p:nvPr>
            <p:ph type="body" idx="1"/>
          </p:nvPr>
        </p:nvSpPr>
        <p:spPr>
          <a:xfrm>
            <a:off x="226193" y="919218"/>
            <a:ext cx="8229600" cy="4525963"/>
          </a:xfrm>
        </p:spPr>
        <p:txBody>
          <a:bodyPr/>
          <a:lstStyle/>
          <a:p>
            <a:pPr marL="88900" indent="0">
              <a:buNone/>
            </a:pPr>
            <a:r>
              <a:rPr lang="en-IN" sz="2400" b="1" dirty="0"/>
              <a:t>VPS (Virtual Private Server)</a:t>
            </a:r>
            <a:r>
              <a:rPr lang="en-IN" sz="2400" dirty="0"/>
              <a:t> divides a physical server into multiple virtual servers.</a:t>
            </a:r>
          </a:p>
          <a:p>
            <a:pPr marL="88900" indent="0">
              <a:buNone/>
            </a:pPr>
            <a:r>
              <a:rPr lang="en-IN" dirty="0"/>
              <a:t>Physical Server</a:t>
            </a:r>
          </a:p>
          <a:p>
            <a:r>
              <a:rPr lang="en-IN" dirty="0"/>
              <a:t>├── VPS 1 → Website A</a:t>
            </a:r>
          </a:p>
          <a:p>
            <a:r>
              <a:rPr lang="en-IN" dirty="0"/>
              <a:t>├── VPS 2 → Website B</a:t>
            </a:r>
          </a:p>
          <a:p>
            <a:r>
              <a:rPr lang="en-IN" dirty="0"/>
              <a:t>└── VPS 3 → Website C</a:t>
            </a:r>
          </a:p>
          <a:p>
            <a:pPr marL="88900" indent="0">
              <a:buNone/>
            </a:pPr>
            <a:r>
              <a:rPr lang="en-US" sz="2400" b="1" dirty="0"/>
              <a:t>Advantages</a:t>
            </a:r>
          </a:p>
          <a:p>
            <a:r>
              <a:rPr lang="en-US" sz="2400" dirty="0"/>
              <a:t>More control </a:t>
            </a:r>
          </a:p>
          <a:p>
            <a:r>
              <a:rPr lang="en-US" sz="2400" dirty="0"/>
              <a:t>Better performance than shared hosting </a:t>
            </a:r>
          </a:p>
          <a:p>
            <a:r>
              <a:rPr lang="en-US" sz="2400" dirty="0"/>
              <a:t>Suitable for growing websites </a:t>
            </a:r>
          </a:p>
          <a:p>
            <a:pPr marL="88900" indent="0">
              <a:buNone/>
            </a:pPr>
            <a:r>
              <a:rPr lang="en-US" sz="2400" b="1" dirty="0"/>
              <a:t>Disadvantages</a:t>
            </a:r>
          </a:p>
          <a:p>
            <a:r>
              <a:rPr lang="en-US" sz="2400" dirty="0"/>
              <a:t>More expensive than shared hosting. </a:t>
            </a:r>
          </a:p>
          <a:p>
            <a:r>
              <a:rPr lang="en-US" sz="2400" dirty="0"/>
              <a:t>Requires more technical knowledge.</a:t>
            </a:r>
          </a:p>
          <a:p>
            <a:pPr marL="88900" indent="0">
              <a:buNone/>
            </a:pPr>
            <a:endParaRPr lang="en-US" sz="2400" dirty="0"/>
          </a:p>
        </p:txBody>
      </p:sp>
      <p:sp>
        <p:nvSpPr>
          <p:cNvPr id="5" name="TextBox 4">
            <a:extLst>
              <a:ext uri="{FF2B5EF4-FFF2-40B4-BE49-F238E27FC236}">
                <a16:creationId xmlns:a16="http://schemas.microsoft.com/office/drawing/2014/main" id="{8BFC6031-554A-CDE1-1051-DE9CFA00E9A0}"/>
              </a:ext>
            </a:extLst>
          </p:cNvPr>
          <p:cNvSpPr txBox="1"/>
          <p:nvPr/>
        </p:nvSpPr>
        <p:spPr>
          <a:xfrm>
            <a:off x="822958" y="235929"/>
            <a:ext cx="4572000" cy="584775"/>
          </a:xfrm>
          <a:prstGeom prst="rect">
            <a:avLst/>
          </a:prstGeom>
          <a:noFill/>
        </p:spPr>
        <p:txBody>
          <a:bodyPr wrap="square">
            <a:spAutoFit/>
          </a:bodyPr>
          <a:lstStyle/>
          <a:p>
            <a:pPr marL="88900" indent="0">
              <a:buNone/>
            </a:pPr>
            <a:r>
              <a:rPr lang="en-US" sz="3200" b="1" dirty="0"/>
              <a:t>2. VPS Hosting</a:t>
            </a:r>
          </a:p>
        </p:txBody>
      </p:sp>
    </p:spTree>
    <p:extLst>
      <p:ext uri="{BB962C8B-B14F-4D97-AF65-F5344CB8AC3E}">
        <p14:creationId xmlns:p14="http://schemas.microsoft.com/office/powerpoint/2010/main" val="1856526430"/>
      </p:ext>
    </p:extLst>
  </p:cSld>
  <p:clrMapOvr>
    <a:masterClrMapping/>
  </p:clrMapOvr>
  <p:transition advTm="4000">
    <p:cu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34A91-EF90-AEE0-1D04-BE9C4B12CA4F}"/>
              </a:ext>
            </a:extLst>
          </p:cNvPr>
          <p:cNvSpPr>
            <a:spLocks noGrp="1"/>
          </p:cNvSpPr>
          <p:nvPr>
            <p:ph type="title"/>
          </p:nvPr>
        </p:nvSpPr>
        <p:spPr/>
        <p:txBody>
          <a:bodyPr/>
          <a:lstStyle/>
          <a:p>
            <a:r>
              <a:rPr lang="en-IN" b="1" dirty="0"/>
              <a:t>3. Dedicated Hosting</a:t>
            </a:r>
          </a:p>
        </p:txBody>
      </p:sp>
      <p:sp>
        <p:nvSpPr>
          <p:cNvPr id="5" name="TextBox 4">
            <a:extLst>
              <a:ext uri="{FF2B5EF4-FFF2-40B4-BE49-F238E27FC236}">
                <a16:creationId xmlns:a16="http://schemas.microsoft.com/office/drawing/2014/main" id="{3B87A603-93EF-7DCD-544F-74D0022C20B0}"/>
              </a:ext>
            </a:extLst>
          </p:cNvPr>
          <p:cNvSpPr txBox="1"/>
          <p:nvPr/>
        </p:nvSpPr>
        <p:spPr>
          <a:xfrm>
            <a:off x="376185" y="980140"/>
            <a:ext cx="7651283" cy="5016758"/>
          </a:xfrm>
          <a:prstGeom prst="rect">
            <a:avLst/>
          </a:prstGeom>
          <a:noFill/>
        </p:spPr>
        <p:txBody>
          <a:bodyPr wrap="square">
            <a:spAutoFit/>
          </a:bodyPr>
          <a:lstStyle/>
          <a:p>
            <a:r>
              <a:rPr lang="en-US" sz="2000" dirty="0"/>
              <a:t>In </a:t>
            </a:r>
            <a:r>
              <a:rPr lang="en-US" sz="2000" b="1" dirty="0"/>
              <a:t>dedicated hosting</a:t>
            </a:r>
            <a:r>
              <a:rPr lang="en-US" sz="2000" dirty="0"/>
              <a:t>, an entire physical server is assigned to one customer.</a:t>
            </a:r>
          </a:p>
          <a:p>
            <a:r>
              <a:rPr lang="en-US" sz="2000" dirty="0"/>
              <a:t>Physical Server</a:t>
            </a:r>
          </a:p>
          <a:p>
            <a:r>
              <a:rPr lang="en-US" sz="2000" dirty="0"/>
              <a:t>        ↓</a:t>
            </a:r>
          </a:p>
          <a:p>
            <a:r>
              <a:rPr lang="en-US" sz="2000" dirty="0"/>
              <a:t>   One Website</a:t>
            </a:r>
          </a:p>
          <a:p>
            <a:r>
              <a:rPr lang="en-US" sz="2000" b="1" dirty="0"/>
              <a:t>Advantages</a:t>
            </a:r>
          </a:p>
          <a:p>
            <a:pPr marL="342900" indent="-342900">
              <a:buFont typeface="Arial" panose="020B0604020202020204" pitchFamily="34" charset="0"/>
              <a:buChar char="•"/>
            </a:pPr>
            <a:r>
              <a:rPr lang="en-US" sz="2000" dirty="0"/>
              <a:t>High performance. </a:t>
            </a:r>
          </a:p>
          <a:p>
            <a:pPr marL="342900" indent="-342900">
              <a:buFont typeface="Arial" panose="020B0604020202020204" pitchFamily="34" charset="0"/>
              <a:buChar char="•"/>
            </a:pPr>
            <a:r>
              <a:rPr lang="en-US" sz="2000" dirty="0"/>
              <a:t>Full server control. </a:t>
            </a:r>
          </a:p>
          <a:p>
            <a:pPr marL="342900" indent="-342900">
              <a:buFont typeface="Arial" panose="020B0604020202020204" pitchFamily="34" charset="0"/>
              <a:buChar char="•"/>
            </a:pPr>
            <a:r>
              <a:rPr lang="en-US" sz="2000" dirty="0"/>
              <a:t>High level of customization. </a:t>
            </a:r>
          </a:p>
          <a:p>
            <a:r>
              <a:rPr lang="en-US" sz="2000" b="1" dirty="0"/>
              <a:t>Disadvantages</a:t>
            </a:r>
          </a:p>
          <a:p>
            <a:pPr marL="342900" indent="-342900">
              <a:buFont typeface="Arial" panose="020B0604020202020204" pitchFamily="34" charset="0"/>
              <a:buChar char="•"/>
            </a:pPr>
            <a:r>
              <a:rPr lang="en-US" sz="2000" dirty="0"/>
              <a:t>Expensive. </a:t>
            </a:r>
          </a:p>
          <a:p>
            <a:pPr marL="342900" indent="-342900">
              <a:buFont typeface="Arial" panose="020B0604020202020204" pitchFamily="34" charset="0"/>
              <a:buChar char="•"/>
            </a:pPr>
            <a:r>
              <a:rPr lang="en-US" sz="2000" dirty="0"/>
              <a:t>Requires server administration knowledge. </a:t>
            </a:r>
          </a:p>
          <a:p>
            <a:r>
              <a:rPr lang="en-US" sz="2000" b="1" dirty="0"/>
              <a:t>Suitable for</a:t>
            </a:r>
          </a:p>
          <a:p>
            <a:pPr marL="342900" indent="-342900">
              <a:buFont typeface="Arial" panose="020B0604020202020204" pitchFamily="34" charset="0"/>
              <a:buChar char="•"/>
            </a:pPr>
            <a:r>
              <a:rPr lang="en-US" sz="2000" dirty="0"/>
              <a:t>Large websites. </a:t>
            </a:r>
          </a:p>
          <a:p>
            <a:pPr marL="342900" indent="-342900">
              <a:buFont typeface="Arial" panose="020B0604020202020204" pitchFamily="34" charset="0"/>
              <a:buChar char="•"/>
            </a:pPr>
            <a:r>
              <a:rPr lang="en-US" sz="2000" dirty="0"/>
              <a:t>High-traffic applications. </a:t>
            </a:r>
          </a:p>
          <a:p>
            <a:pPr marL="342900" indent="-342900">
              <a:buFont typeface="Arial" panose="020B0604020202020204" pitchFamily="34" charset="0"/>
              <a:buChar char="•"/>
            </a:pPr>
            <a:r>
              <a:rPr lang="en-US" sz="2000" dirty="0"/>
              <a:t>Organizations requiring dedicated resources.</a:t>
            </a:r>
          </a:p>
        </p:txBody>
      </p:sp>
    </p:spTree>
    <p:extLst>
      <p:ext uri="{BB962C8B-B14F-4D97-AF65-F5344CB8AC3E}">
        <p14:creationId xmlns:p14="http://schemas.microsoft.com/office/powerpoint/2010/main" val="2876040012"/>
      </p:ext>
    </p:extLst>
  </p:cSld>
  <p:clrMapOvr>
    <a:masterClrMapping/>
  </p:clrMapOvr>
  <p:transition advTm="4000">
    <p:cu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8B85DE0-59B7-9BE2-A41C-0848DF7F827F}"/>
              </a:ext>
            </a:extLst>
          </p:cNvPr>
          <p:cNvSpPr txBox="1"/>
          <p:nvPr/>
        </p:nvSpPr>
        <p:spPr>
          <a:xfrm>
            <a:off x="471638" y="926888"/>
            <a:ext cx="8046720" cy="4862870"/>
          </a:xfrm>
          <a:prstGeom prst="rect">
            <a:avLst/>
          </a:prstGeom>
          <a:noFill/>
        </p:spPr>
        <p:txBody>
          <a:bodyPr wrap="square">
            <a:spAutoFit/>
          </a:bodyPr>
          <a:lstStyle/>
          <a:p>
            <a:r>
              <a:rPr lang="en-US" sz="2400" b="1" dirty="0"/>
              <a:t>Cloud hosting</a:t>
            </a:r>
            <a:r>
              <a:rPr lang="en-US" sz="2400" dirty="0"/>
              <a:t> uses a network of interconnected servers to host websites and applications.</a:t>
            </a:r>
          </a:p>
          <a:p>
            <a:r>
              <a:rPr lang="en-US" dirty="0"/>
              <a:t>       Website</a:t>
            </a:r>
          </a:p>
          <a:p>
            <a:r>
              <a:rPr lang="en-US" dirty="0"/>
              <a:t>          ↓</a:t>
            </a:r>
          </a:p>
          <a:p>
            <a:r>
              <a:rPr lang="en-US" dirty="0"/>
              <a:t>   Cloud Infrastructure</a:t>
            </a:r>
          </a:p>
          <a:p>
            <a:r>
              <a:rPr lang="en-US" dirty="0"/>
              <a:t>    ↙     ↓      ↘</a:t>
            </a:r>
          </a:p>
          <a:p>
            <a:r>
              <a:rPr lang="en-US" dirty="0"/>
              <a:t>Server  </a:t>
            </a:r>
            <a:r>
              <a:rPr lang="en-US" dirty="0" err="1"/>
              <a:t>Server</a:t>
            </a:r>
            <a:r>
              <a:rPr lang="en-US" dirty="0"/>
              <a:t>   </a:t>
            </a:r>
            <a:r>
              <a:rPr lang="en-US" dirty="0" err="1"/>
              <a:t>Server</a:t>
            </a:r>
            <a:endParaRPr lang="en-US" dirty="0"/>
          </a:p>
          <a:p>
            <a:r>
              <a:rPr lang="en-US" sz="2400" b="1" dirty="0"/>
              <a:t>Advantages</a:t>
            </a:r>
          </a:p>
          <a:p>
            <a:pPr marL="342900" indent="-342900">
              <a:buFont typeface="Arial" panose="020B0604020202020204" pitchFamily="34" charset="0"/>
              <a:buChar char="•"/>
            </a:pPr>
            <a:r>
              <a:rPr lang="en-US" sz="2400" dirty="0"/>
              <a:t>Scalable. </a:t>
            </a:r>
          </a:p>
          <a:p>
            <a:pPr marL="342900" indent="-342900">
              <a:buFont typeface="Arial" panose="020B0604020202020204" pitchFamily="34" charset="0"/>
              <a:buChar char="•"/>
            </a:pPr>
            <a:r>
              <a:rPr lang="en-US" sz="2400" dirty="0"/>
              <a:t>High availability. </a:t>
            </a:r>
          </a:p>
          <a:p>
            <a:pPr marL="342900" indent="-342900">
              <a:buFont typeface="Arial" panose="020B0604020202020204" pitchFamily="34" charset="0"/>
              <a:buChar char="•"/>
            </a:pPr>
            <a:r>
              <a:rPr lang="en-US" sz="2400" dirty="0"/>
              <a:t>Resources can be increased when required. </a:t>
            </a:r>
          </a:p>
          <a:p>
            <a:r>
              <a:rPr lang="en-US" sz="2400" b="1" dirty="0"/>
              <a:t>Disadvantages</a:t>
            </a:r>
          </a:p>
          <a:p>
            <a:pPr marL="342900" indent="-342900">
              <a:buFont typeface="Arial" panose="020B0604020202020204" pitchFamily="34" charset="0"/>
              <a:buChar char="•"/>
            </a:pPr>
            <a:r>
              <a:rPr lang="en-US" sz="2400" dirty="0"/>
              <a:t>Pricing can be complex. </a:t>
            </a:r>
          </a:p>
          <a:p>
            <a:pPr marL="342900" indent="-342900">
              <a:buFont typeface="Arial" panose="020B0604020202020204" pitchFamily="34" charset="0"/>
              <a:buChar char="•"/>
            </a:pPr>
            <a:r>
              <a:rPr lang="en-US" sz="2400" dirty="0"/>
              <a:t>Requires some technical knowledge for advanced configurations.</a:t>
            </a:r>
          </a:p>
        </p:txBody>
      </p:sp>
      <p:sp>
        <p:nvSpPr>
          <p:cNvPr id="7" name="TextBox 6">
            <a:extLst>
              <a:ext uri="{FF2B5EF4-FFF2-40B4-BE49-F238E27FC236}">
                <a16:creationId xmlns:a16="http://schemas.microsoft.com/office/drawing/2014/main" id="{8CD05397-22FC-A1A1-47EF-A2FB4777827D}"/>
              </a:ext>
            </a:extLst>
          </p:cNvPr>
          <p:cNvSpPr txBox="1"/>
          <p:nvPr/>
        </p:nvSpPr>
        <p:spPr>
          <a:xfrm>
            <a:off x="591952" y="72298"/>
            <a:ext cx="4572000" cy="584775"/>
          </a:xfrm>
          <a:prstGeom prst="rect">
            <a:avLst/>
          </a:prstGeom>
          <a:noFill/>
        </p:spPr>
        <p:txBody>
          <a:bodyPr wrap="square">
            <a:spAutoFit/>
          </a:bodyPr>
          <a:lstStyle/>
          <a:p>
            <a:r>
              <a:rPr lang="en-US" sz="3200" b="1" dirty="0"/>
              <a:t>4. Cloud hosting</a:t>
            </a:r>
            <a:r>
              <a:rPr lang="en-US" sz="3200" dirty="0"/>
              <a:t> </a:t>
            </a:r>
            <a:endParaRPr lang="en-IN" sz="3200" dirty="0"/>
          </a:p>
        </p:txBody>
      </p:sp>
    </p:spTree>
    <p:extLst>
      <p:ext uri="{BB962C8B-B14F-4D97-AF65-F5344CB8AC3E}">
        <p14:creationId xmlns:p14="http://schemas.microsoft.com/office/powerpoint/2010/main" val="566445762"/>
      </p:ext>
    </p:extLst>
  </p:cSld>
  <p:clrMapOvr>
    <a:masterClrMapping/>
  </p:clrMapOvr>
  <p:transition advTm="4000">
    <p:cu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13DA6-B16A-CB89-6ECE-F0F6CE79E570}"/>
              </a:ext>
            </a:extLst>
          </p:cNvPr>
          <p:cNvSpPr>
            <a:spLocks noGrp="1"/>
          </p:cNvSpPr>
          <p:nvPr>
            <p:ph type="title"/>
          </p:nvPr>
        </p:nvSpPr>
        <p:spPr/>
        <p:txBody>
          <a:bodyPr/>
          <a:lstStyle/>
          <a:p>
            <a:r>
              <a:rPr lang="en-IN" b="1" dirty="0"/>
              <a:t>5. </a:t>
            </a:r>
            <a:r>
              <a:rPr lang="en-US" b="1" dirty="0"/>
              <a:t>Managed Hosting</a:t>
            </a:r>
            <a:endParaRPr lang="en-IN" dirty="0"/>
          </a:p>
        </p:txBody>
      </p:sp>
      <p:sp>
        <p:nvSpPr>
          <p:cNvPr id="3" name="Text Placeholder 2">
            <a:extLst>
              <a:ext uri="{FF2B5EF4-FFF2-40B4-BE49-F238E27FC236}">
                <a16:creationId xmlns:a16="http://schemas.microsoft.com/office/drawing/2014/main" id="{86D7F674-BA3E-8A75-7878-74B1DBCD471C}"/>
              </a:ext>
            </a:extLst>
          </p:cNvPr>
          <p:cNvSpPr>
            <a:spLocks noGrp="1"/>
          </p:cNvSpPr>
          <p:nvPr>
            <p:ph type="body" idx="1"/>
          </p:nvPr>
        </p:nvSpPr>
        <p:spPr>
          <a:xfrm>
            <a:off x="457200" y="1082841"/>
            <a:ext cx="8229600" cy="4525963"/>
          </a:xfrm>
        </p:spPr>
        <p:txBody>
          <a:bodyPr/>
          <a:lstStyle/>
          <a:p>
            <a:pPr marL="88900" indent="0">
              <a:buNone/>
            </a:pPr>
            <a:r>
              <a:rPr lang="en-US" dirty="0"/>
              <a:t>In </a:t>
            </a:r>
            <a:r>
              <a:rPr lang="en-US" b="1" dirty="0"/>
              <a:t>managed hosting</a:t>
            </a:r>
            <a:r>
              <a:rPr lang="en-US" dirty="0"/>
              <a:t>, the hosting provider handles many technical tasks such as:</a:t>
            </a:r>
          </a:p>
          <a:p>
            <a:r>
              <a:rPr lang="en-US" dirty="0"/>
              <a:t>Server maintenance. </a:t>
            </a:r>
          </a:p>
          <a:p>
            <a:r>
              <a:rPr lang="en-US" dirty="0"/>
              <a:t>Updates. </a:t>
            </a:r>
          </a:p>
          <a:p>
            <a:r>
              <a:rPr lang="en-US" dirty="0"/>
              <a:t>Security configuration. </a:t>
            </a:r>
          </a:p>
          <a:p>
            <a:r>
              <a:rPr lang="en-US" dirty="0"/>
              <a:t>Backups. </a:t>
            </a:r>
          </a:p>
          <a:p>
            <a:r>
              <a:rPr lang="en-US" dirty="0"/>
              <a:t>Monitoring. </a:t>
            </a:r>
          </a:p>
          <a:p>
            <a:pPr marL="88900" indent="0">
              <a:buNone/>
            </a:pPr>
            <a:r>
              <a:rPr lang="en-US" dirty="0"/>
              <a:t>It is useful when the website owner does not want to manage server administration.</a:t>
            </a:r>
          </a:p>
          <a:p>
            <a:pPr marL="88900" indent="0">
              <a:buNone/>
            </a:pPr>
            <a:endParaRPr lang="en-IN" dirty="0"/>
          </a:p>
        </p:txBody>
      </p:sp>
    </p:spTree>
    <p:extLst>
      <p:ext uri="{BB962C8B-B14F-4D97-AF65-F5344CB8AC3E}">
        <p14:creationId xmlns:p14="http://schemas.microsoft.com/office/powerpoint/2010/main" val="424822388"/>
      </p:ext>
    </p:extLst>
  </p:cSld>
  <p:clrMapOvr>
    <a:masterClrMapping/>
  </p:clrMapOvr>
  <p:transition advTm="4000">
    <p:cu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7625D-8188-E71A-B1A8-DB3D809B3D07}"/>
              </a:ext>
            </a:extLst>
          </p:cNvPr>
          <p:cNvSpPr>
            <a:spLocks noGrp="1"/>
          </p:cNvSpPr>
          <p:nvPr>
            <p:ph type="title"/>
          </p:nvPr>
        </p:nvSpPr>
        <p:spPr/>
        <p:txBody>
          <a:bodyPr/>
          <a:lstStyle/>
          <a:p>
            <a:r>
              <a:rPr lang="en-US" b="1" dirty="0"/>
              <a:t>Domain vs Hosting</a:t>
            </a:r>
            <a:endParaRPr lang="en-IN" dirty="0"/>
          </a:p>
        </p:txBody>
      </p:sp>
      <p:sp>
        <p:nvSpPr>
          <p:cNvPr id="5" name="TextBox 4">
            <a:extLst>
              <a:ext uri="{FF2B5EF4-FFF2-40B4-BE49-F238E27FC236}">
                <a16:creationId xmlns:a16="http://schemas.microsoft.com/office/drawing/2014/main" id="{EF178079-5515-1E67-1768-93BDDAD177A9}"/>
              </a:ext>
            </a:extLst>
          </p:cNvPr>
          <p:cNvSpPr txBox="1"/>
          <p:nvPr/>
        </p:nvSpPr>
        <p:spPr>
          <a:xfrm>
            <a:off x="154004" y="832478"/>
            <a:ext cx="7998594" cy="5632311"/>
          </a:xfrm>
          <a:prstGeom prst="rect">
            <a:avLst/>
          </a:prstGeom>
          <a:noFill/>
        </p:spPr>
        <p:txBody>
          <a:bodyPr wrap="square">
            <a:spAutoFit/>
          </a:bodyPr>
          <a:lstStyle/>
          <a:p>
            <a:pPr>
              <a:buNone/>
            </a:pPr>
            <a:r>
              <a:rPr lang="en-US" sz="1800" dirty="0"/>
              <a:t>This is one of the most important concepts.</a:t>
            </a:r>
          </a:p>
          <a:p>
            <a:pPr>
              <a:buNone/>
            </a:pPr>
            <a:r>
              <a:rPr lang="en-US" sz="1800" b="1" dirty="0"/>
              <a:t>Domain</a:t>
            </a:r>
          </a:p>
          <a:p>
            <a:pPr>
              <a:buNone/>
            </a:pPr>
            <a:r>
              <a:rPr lang="en-US" sz="1800" b="1" dirty="0"/>
              <a:t>Domain = Address</a:t>
            </a:r>
            <a:endParaRPr lang="en-US" sz="1800" dirty="0"/>
          </a:p>
          <a:p>
            <a:pPr>
              <a:buNone/>
            </a:pPr>
            <a:r>
              <a:rPr lang="en-US" sz="1800" dirty="0"/>
              <a:t>Example:</a:t>
            </a:r>
          </a:p>
          <a:p>
            <a:pPr rtl="0">
              <a:buNone/>
            </a:pPr>
            <a:r>
              <a:rPr lang="en-US" sz="1800" dirty="0">
                <a:latin typeface="Courier New" panose="02070309020205020404" pitchFamily="49" charset="0"/>
              </a:rPr>
              <a:t>www.example.com</a:t>
            </a:r>
          </a:p>
          <a:p>
            <a:pPr>
              <a:buNone/>
            </a:pPr>
            <a:r>
              <a:rPr lang="en-US" sz="1800" b="1" dirty="0"/>
              <a:t>Hosting</a:t>
            </a:r>
          </a:p>
          <a:p>
            <a:pPr>
              <a:buNone/>
            </a:pPr>
            <a:r>
              <a:rPr lang="en-US" sz="1800" b="1" dirty="0"/>
              <a:t>Hosting = Place where website files are stored</a:t>
            </a:r>
            <a:endParaRPr lang="en-US" sz="1800" dirty="0"/>
          </a:p>
          <a:p>
            <a:pPr>
              <a:buNone/>
            </a:pPr>
            <a:r>
              <a:rPr lang="en-US" sz="1800" dirty="0"/>
              <a:t>Example:</a:t>
            </a:r>
          </a:p>
          <a:p>
            <a:pPr rtl="0">
              <a:buNone/>
            </a:pPr>
            <a:r>
              <a:rPr lang="en-US" sz="1800" dirty="0">
                <a:latin typeface="Courier New" panose="02070309020205020404" pitchFamily="49" charset="0"/>
              </a:rPr>
              <a:t>HTML</a:t>
            </a:r>
          </a:p>
          <a:p>
            <a:pPr rtl="0">
              <a:buNone/>
            </a:pPr>
            <a:r>
              <a:rPr lang="en-US" sz="1800" dirty="0">
                <a:latin typeface="Courier New" panose="02070309020205020404" pitchFamily="49" charset="0"/>
              </a:rPr>
              <a:t>CSS</a:t>
            </a:r>
          </a:p>
          <a:p>
            <a:pPr rtl="0">
              <a:buNone/>
            </a:pPr>
            <a:r>
              <a:rPr lang="en-US" sz="1800" dirty="0">
                <a:latin typeface="Courier New" panose="02070309020205020404" pitchFamily="49" charset="0"/>
              </a:rPr>
              <a:t>JavaScript</a:t>
            </a:r>
          </a:p>
          <a:p>
            <a:pPr rtl="0">
              <a:buNone/>
            </a:pPr>
            <a:r>
              <a:rPr lang="en-US" sz="1800" dirty="0">
                <a:latin typeface="Courier New" panose="02070309020205020404" pitchFamily="49" charset="0"/>
              </a:rPr>
              <a:t>Images</a:t>
            </a:r>
          </a:p>
          <a:p>
            <a:pPr>
              <a:buNone/>
            </a:pPr>
            <a:r>
              <a:rPr lang="en-US" sz="1800" b="1" dirty="0"/>
              <a:t>Simple Analogy</a:t>
            </a:r>
          </a:p>
          <a:p>
            <a:pPr>
              <a:buNone/>
            </a:pPr>
            <a:r>
              <a:rPr lang="en-US" sz="1800" dirty="0"/>
              <a:t>Imagine a university campus:</a:t>
            </a:r>
          </a:p>
          <a:p>
            <a:pPr rtl="0">
              <a:buNone/>
            </a:pPr>
            <a:r>
              <a:rPr lang="en-US" sz="1800" dirty="0">
                <a:latin typeface="Courier New" panose="02070309020205020404" pitchFamily="49" charset="0"/>
              </a:rPr>
              <a:t>Domain → Building address</a:t>
            </a:r>
          </a:p>
          <a:p>
            <a:pPr rtl="0">
              <a:buNone/>
            </a:pPr>
            <a:r>
              <a:rPr lang="en-US" sz="1800" dirty="0">
                <a:latin typeface="Courier New" panose="02070309020205020404" pitchFamily="49" charset="0"/>
              </a:rPr>
              <a:t>Hosting → Building</a:t>
            </a:r>
          </a:p>
          <a:p>
            <a:pPr rtl="0">
              <a:buNone/>
            </a:pPr>
            <a:r>
              <a:rPr lang="en-US" sz="1800" dirty="0">
                <a:latin typeface="Courier New" panose="02070309020205020404" pitchFamily="49" charset="0"/>
              </a:rPr>
              <a:t>Website files → Contents inside the building</a:t>
            </a:r>
          </a:p>
          <a:p>
            <a:pPr>
              <a:buNone/>
            </a:pPr>
            <a:r>
              <a:rPr lang="en-US" sz="1800" dirty="0"/>
              <a:t>So:</a:t>
            </a:r>
          </a:p>
          <a:p>
            <a:pPr>
              <a:buNone/>
            </a:pPr>
            <a:r>
              <a:rPr lang="en-US" sz="1800" b="1" dirty="0"/>
              <a:t>Domain tells users where to go, while hosting provides the place where the website is stored.</a:t>
            </a:r>
            <a:endParaRPr lang="en-US" sz="1800" dirty="0"/>
          </a:p>
        </p:txBody>
      </p:sp>
    </p:spTree>
    <p:extLst>
      <p:ext uri="{BB962C8B-B14F-4D97-AF65-F5344CB8AC3E}">
        <p14:creationId xmlns:p14="http://schemas.microsoft.com/office/powerpoint/2010/main" val="3151785507"/>
      </p:ext>
    </p:extLst>
  </p:cSld>
  <p:clrMapOvr>
    <a:masterClrMapping/>
  </p:clrMapOvr>
  <p:transition advTm="4000">
    <p:cu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Domain and Hosting Integration</a:t>
            </a:r>
          </a:p>
        </p:txBody>
      </p:sp>
      <p:sp>
        <p:nvSpPr>
          <p:cNvPr id="5" name="TextBox 4">
            <a:extLst>
              <a:ext uri="{FF2B5EF4-FFF2-40B4-BE49-F238E27FC236}">
                <a16:creationId xmlns:a16="http://schemas.microsoft.com/office/drawing/2014/main" id="{209AC4D5-B35C-41A7-9985-56ADA377044A}"/>
              </a:ext>
            </a:extLst>
          </p:cNvPr>
          <p:cNvSpPr txBox="1"/>
          <p:nvPr/>
        </p:nvSpPr>
        <p:spPr>
          <a:xfrm>
            <a:off x="221381" y="809540"/>
            <a:ext cx="7950467" cy="5724644"/>
          </a:xfrm>
          <a:prstGeom prst="rect">
            <a:avLst/>
          </a:prstGeom>
          <a:noFill/>
        </p:spPr>
        <p:txBody>
          <a:bodyPr wrap="square">
            <a:spAutoFit/>
          </a:bodyPr>
          <a:lstStyle/>
          <a:p>
            <a:pPr>
              <a:buNone/>
            </a:pPr>
            <a:r>
              <a:rPr lang="en-US" sz="1600" dirty="0">
                <a:latin typeface="Times" panose="02020603050405020304" pitchFamily="18" charset="0"/>
                <a:cs typeface="Times" panose="02020603050405020304" pitchFamily="18" charset="0"/>
              </a:rPr>
              <a:t>After purchasing a domain and hosting, they need to be connected.</a:t>
            </a:r>
          </a:p>
          <a:p>
            <a:pPr>
              <a:buNone/>
            </a:pPr>
            <a:r>
              <a:rPr lang="en-US" sz="1600" dirty="0">
                <a:latin typeface="Times" panose="02020603050405020304" pitchFamily="18" charset="0"/>
                <a:cs typeface="Times" panose="02020603050405020304" pitchFamily="18" charset="0"/>
              </a:rPr>
              <a:t>Basic process:</a:t>
            </a:r>
          </a:p>
          <a:p>
            <a:pPr rtl="0">
              <a:buNone/>
            </a:pPr>
            <a:r>
              <a:rPr lang="en-US" sz="1600" b="1" dirty="0">
                <a:latin typeface="Times" panose="02020603050405020304" pitchFamily="18" charset="0"/>
                <a:cs typeface="Times" panose="02020603050405020304" pitchFamily="18" charset="0"/>
              </a:rPr>
              <a:t>Domain</a:t>
            </a:r>
          </a:p>
          <a:p>
            <a:pPr rtl="0">
              <a:buNone/>
            </a:pPr>
            <a:r>
              <a:rPr lang="en-US" sz="1600" b="1" dirty="0">
                <a:latin typeface="Times" panose="02020603050405020304" pitchFamily="18" charset="0"/>
                <a:cs typeface="Times" panose="02020603050405020304" pitchFamily="18" charset="0"/>
              </a:rPr>
              <a:t>   ↓</a:t>
            </a:r>
          </a:p>
          <a:p>
            <a:pPr rtl="0">
              <a:buNone/>
            </a:pPr>
            <a:r>
              <a:rPr lang="en-US" sz="1600" b="1" dirty="0">
                <a:latin typeface="Times" panose="02020603050405020304" pitchFamily="18" charset="0"/>
                <a:cs typeface="Times" panose="02020603050405020304" pitchFamily="18" charset="0"/>
              </a:rPr>
              <a:t>DNS</a:t>
            </a:r>
          </a:p>
          <a:p>
            <a:pPr rtl="0">
              <a:buNone/>
            </a:pPr>
            <a:r>
              <a:rPr lang="en-US" sz="1600" b="1" dirty="0">
                <a:latin typeface="Times" panose="02020603050405020304" pitchFamily="18" charset="0"/>
                <a:cs typeface="Times" panose="02020603050405020304" pitchFamily="18" charset="0"/>
              </a:rPr>
              <a:t>   ↓</a:t>
            </a:r>
          </a:p>
          <a:p>
            <a:pPr rtl="0">
              <a:buNone/>
            </a:pPr>
            <a:r>
              <a:rPr lang="en-US" sz="1600" b="1" dirty="0">
                <a:latin typeface="Times" panose="02020603050405020304" pitchFamily="18" charset="0"/>
                <a:cs typeface="Times" panose="02020603050405020304" pitchFamily="18" charset="0"/>
              </a:rPr>
              <a:t>Hosting Server</a:t>
            </a:r>
          </a:p>
          <a:p>
            <a:pPr rtl="0">
              <a:buNone/>
            </a:pPr>
            <a:r>
              <a:rPr lang="en-US" sz="1600" b="1" dirty="0">
                <a:latin typeface="Times" panose="02020603050405020304" pitchFamily="18" charset="0"/>
                <a:cs typeface="Times" panose="02020603050405020304" pitchFamily="18" charset="0"/>
              </a:rPr>
              <a:t>   ↓</a:t>
            </a:r>
          </a:p>
          <a:p>
            <a:pPr rtl="0">
              <a:buNone/>
            </a:pPr>
            <a:r>
              <a:rPr lang="en-US" sz="1600" b="1" dirty="0">
                <a:latin typeface="Times" panose="02020603050405020304" pitchFamily="18" charset="0"/>
                <a:cs typeface="Times" panose="02020603050405020304" pitchFamily="18" charset="0"/>
              </a:rPr>
              <a:t>Website Files</a:t>
            </a:r>
          </a:p>
          <a:p>
            <a:pPr>
              <a:buNone/>
            </a:pPr>
            <a:r>
              <a:rPr lang="en-US" sz="1600" b="1" dirty="0">
                <a:latin typeface="Times" panose="02020603050405020304" pitchFamily="18" charset="0"/>
                <a:cs typeface="Times" panose="02020603050405020304" pitchFamily="18" charset="0"/>
              </a:rPr>
              <a:t>Example</a:t>
            </a:r>
          </a:p>
          <a:p>
            <a:pPr>
              <a:buNone/>
            </a:pPr>
            <a:r>
              <a:rPr lang="en-US" sz="1600" dirty="0">
                <a:latin typeface="Times" panose="02020603050405020304" pitchFamily="18" charset="0"/>
                <a:cs typeface="Times" panose="02020603050405020304" pitchFamily="18" charset="0"/>
              </a:rPr>
              <a:t>Suppose:</a:t>
            </a:r>
          </a:p>
          <a:p>
            <a:pPr rtl="0">
              <a:buNone/>
            </a:pPr>
            <a:r>
              <a:rPr lang="en-US" sz="1600" dirty="0">
                <a:latin typeface="Times" panose="02020603050405020304" pitchFamily="18" charset="0"/>
                <a:cs typeface="Times" panose="02020603050405020304" pitchFamily="18" charset="0"/>
              </a:rPr>
              <a:t>Domain:</a:t>
            </a:r>
          </a:p>
          <a:p>
            <a:pPr rtl="0">
              <a:buNone/>
            </a:pPr>
            <a:r>
              <a:rPr lang="en-US" sz="1600" b="1" dirty="0">
                <a:latin typeface="Times" panose="02020603050405020304" pitchFamily="18" charset="0"/>
                <a:cs typeface="Times" panose="02020603050405020304" pitchFamily="18" charset="0"/>
              </a:rPr>
              <a:t>www.mycollege.com</a:t>
            </a:r>
          </a:p>
          <a:p>
            <a:pPr>
              <a:buNone/>
            </a:pPr>
            <a:r>
              <a:rPr lang="en-US" sz="1600" dirty="0">
                <a:latin typeface="Times" panose="02020603050405020304" pitchFamily="18" charset="0"/>
                <a:cs typeface="Times" panose="02020603050405020304" pitchFamily="18" charset="0"/>
              </a:rPr>
              <a:t>Website files are stored on a hosting server.</a:t>
            </a:r>
          </a:p>
          <a:p>
            <a:pPr>
              <a:buNone/>
            </a:pPr>
            <a:r>
              <a:rPr lang="en-US" sz="1600" dirty="0">
                <a:latin typeface="Times" panose="02020603050405020304" pitchFamily="18" charset="0"/>
                <a:cs typeface="Times" panose="02020603050405020304" pitchFamily="18" charset="0"/>
              </a:rPr>
              <a:t>The domain's DNS settings are configured so that:</a:t>
            </a:r>
          </a:p>
          <a:p>
            <a:pPr rtl="0">
              <a:buNone/>
            </a:pPr>
            <a:r>
              <a:rPr lang="en-US" sz="1600" b="1" dirty="0">
                <a:latin typeface="Times" panose="02020603050405020304" pitchFamily="18" charset="0"/>
                <a:cs typeface="Times" panose="02020603050405020304" pitchFamily="18" charset="0"/>
              </a:rPr>
              <a:t>www.mycollege.com</a:t>
            </a:r>
          </a:p>
          <a:p>
            <a:pPr rtl="0">
              <a:buNone/>
            </a:pPr>
            <a:r>
              <a:rPr lang="en-US" sz="1600" b="1" dirty="0">
                <a:latin typeface="Times" panose="02020603050405020304" pitchFamily="18" charset="0"/>
                <a:cs typeface="Times" panose="02020603050405020304" pitchFamily="18" charset="0"/>
              </a:rPr>
              <a:t>        ↓</a:t>
            </a:r>
          </a:p>
          <a:p>
            <a:pPr rtl="0">
              <a:buNone/>
            </a:pPr>
            <a:r>
              <a:rPr lang="en-US" sz="1600" b="1" dirty="0">
                <a:latin typeface="Times" panose="02020603050405020304" pitchFamily="18" charset="0"/>
                <a:cs typeface="Times" panose="02020603050405020304" pitchFamily="18" charset="0"/>
              </a:rPr>
              <a:t>Hosting Server</a:t>
            </a:r>
          </a:p>
          <a:p>
            <a:pPr rtl="0">
              <a:buNone/>
            </a:pPr>
            <a:r>
              <a:rPr lang="en-US" sz="1600" b="1" dirty="0">
                <a:latin typeface="Times" panose="02020603050405020304" pitchFamily="18" charset="0"/>
                <a:cs typeface="Times" panose="02020603050405020304" pitchFamily="18" charset="0"/>
              </a:rPr>
              <a:t>        ↓</a:t>
            </a:r>
          </a:p>
          <a:p>
            <a:pPr rtl="0">
              <a:buNone/>
            </a:pPr>
            <a:r>
              <a:rPr lang="en-US" sz="1600" b="1" dirty="0">
                <a:latin typeface="Times" panose="02020603050405020304" pitchFamily="18" charset="0"/>
                <a:cs typeface="Times" panose="02020603050405020304" pitchFamily="18" charset="0"/>
              </a:rPr>
              <a:t>Website</a:t>
            </a:r>
          </a:p>
          <a:p>
            <a:pPr>
              <a:buNone/>
            </a:pPr>
            <a:r>
              <a:rPr lang="en-US" sz="1600" dirty="0">
                <a:latin typeface="Times" panose="02020603050405020304" pitchFamily="18" charset="0"/>
                <a:cs typeface="Times" panose="02020603050405020304" pitchFamily="18" charset="0"/>
              </a:rPr>
              <a:t>Now, when a user enters:</a:t>
            </a:r>
          </a:p>
          <a:p>
            <a:pPr rtl="0">
              <a:buNone/>
            </a:pPr>
            <a:r>
              <a:rPr lang="en-US" sz="1600" dirty="0">
                <a:latin typeface="Times" panose="02020603050405020304" pitchFamily="18" charset="0"/>
                <a:cs typeface="Times" panose="02020603050405020304" pitchFamily="18" charset="0"/>
              </a:rPr>
              <a:t>https://www.mycollege.com</a:t>
            </a:r>
          </a:p>
          <a:p>
            <a:pPr>
              <a:buNone/>
            </a:pPr>
            <a:r>
              <a:rPr lang="en-US" sz="1600" dirty="0">
                <a:latin typeface="Times" panose="02020603050405020304" pitchFamily="18" charset="0"/>
                <a:cs typeface="Times" panose="02020603050405020304" pitchFamily="18" charset="0"/>
              </a:rPr>
              <a:t>the website can be displayed.</a:t>
            </a:r>
          </a:p>
        </p:txBody>
      </p:sp>
    </p:spTree>
  </p:cSld>
  <p:clrMapOvr>
    <a:masterClrMapping/>
  </p:clrMapOvr>
  <p:transition advTm="4000">
    <p:cu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64A05-3C95-1D3A-3803-965FA12BA704}"/>
              </a:ext>
            </a:extLst>
          </p:cNvPr>
          <p:cNvSpPr>
            <a:spLocks noGrp="1"/>
          </p:cNvSpPr>
          <p:nvPr>
            <p:ph type="title"/>
          </p:nvPr>
        </p:nvSpPr>
        <p:spPr/>
        <p:txBody>
          <a:bodyPr/>
          <a:lstStyle/>
          <a:p>
            <a:r>
              <a:rPr lang="en-IN" b="1" dirty="0"/>
              <a:t>Complete Concept</a:t>
            </a:r>
            <a:endParaRPr lang="en-IN" dirty="0"/>
          </a:p>
        </p:txBody>
      </p:sp>
      <p:sp>
        <p:nvSpPr>
          <p:cNvPr id="5" name="TextBox 4">
            <a:extLst>
              <a:ext uri="{FF2B5EF4-FFF2-40B4-BE49-F238E27FC236}">
                <a16:creationId xmlns:a16="http://schemas.microsoft.com/office/drawing/2014/main" id="{AE8E1ED4-C669-1F88-457A-3EED6BD5B390}"/>
              </a:ext>
            </a:extLst>
          </p:cNvPr>
          <p:cNvSpPr txBox="1"/>
          <p:nvPr/>
        </p:nvSpPr>
        <p:spPr>
          <a:xfrm>
            <a:off x="558263" y="928325"/>
            <a:ext cx="7517331" cy="5016758"/>
          </a:xfrm>
          <a:prstGeom prst="rect">
            <a:avLst/>
          </a:prstGeom>
          <a:noFill/>
        </p:spPr>
        <p:txBody>
          <a:bodyPr wrap="square">
            <a:spAutoFit/>
          </a:bodyPr>
          <a:lstStyle/>
          <a:p>
            <a:pPr>
              <a:buNone/>
            </a:pPr>
            <a:r>
              <a:rPr lang="en-IN" sz="2000" dirty="0"/>
              <a:t>We can remember the complete process as:</a:t>
            </a:r>
          </a:p>
          <a:p>
            <a:pPr rtl="0">
              <a:buNone/>
            </a:pPr>
            <a:r>
              <a:rPr lang="en-IN" sz="2000" dirty="0">
                <a:latin typeface="Courier New" panose="02070309020205020404" pitchFamily="49" charset="0"/>
              </a:rPr>
              <a:t>Create Website</a:t>
            </a:r>
          </a:p>
          <a:p>
            <a:pPr rtl="0">
              <a:buNone/>
            </a:pPr>
            <a:r>
              <a:rPr lang="en-IN" sz="2000" dirty="0">
                <a:latin typeface="Courier New" panose="02070309020205020404" pitchFamily="49" charset="0"/>
              </a:rPr>
              <a:t>      ↓</a:t>
            </a:r>
          </a:p>
          <a:p>
            <a:pPr rtl="0">
              <a:buNone/>
            </a:pPr>
            <a:r>
              <a:rPr lang="en-IN" sz="2000" dirty="0">
                <a:latin typeface="Courier New" panose="02070309020205020404" pitchFamily="49" charset="0"/>
              </a:rPr>
              <a:t>HTML + CSS + JS + Images</a:t>
            </a:r>
          </a:p>
          <a:p>
            <a:pPr rtl="0">
              <a:buNone/>
            </a:pPr>
            <a:r>
              <a:rPr lang="en-IN" sz="2000" dirty="0">
                <a:latin typeface="Courier New" panose="02070309020205020404" pitchFamily="49" charset="0"/>
              </a:rPr>
              <a:t>      ↓</a:t>
            </a:r>
          </a:p>
          <a:p>
            <a:pPr rtl="0">
              <a:buNone/>
            </a:pPr>
            <a:r>
              <a:rPr lang="en-IN" sz="2000" dirty="0">
                <a:latin typeface="Courier New" panose="02070309020205020404" pitchFamily="49" charset="0"/>
              </a:rPr>
              <a:t>Upload Files to Hosting</a:t>
            </a:r>
          </a:p>
          <a:p>
            <a:pPr rtl="0">
              <a:buNone/>
            </a:pPr>
            <a:r>
              <a:rPr lang="en-IN" sz="2000" dirty="0">
                <a:latin typeface="Courier New" panose="02070309020205020404" pitchFamily="49" charset="0"/>
              </a:rPr>
              <a:t>      ↓</a:t>
            </a:r>
          </a:p>
          <a:p>
            <a:pPr rtl="0">
              <a:buNone/>
            </a:pPr>
            <a:r>
              <a:rPr lang="en-IN" sz="2000" dirty="0">
                <a:latin typeface="Courier New" panose="02070309020205020404" pitchFamily="49" charset="0"/>
              </a:rPr>
              <a:t>Register Domain</a:t>
            </a:r>
          </a:p>
          <a:p>
            <a:pPr rtl="0">
              <a:buNone/>
            </a:pPr>
            <a:r>
              <a:rPr lang="en-IN" sz="2000" dirty="0">
                <a:latin typeface="Courier New" panose="02070309020205020404" pitchFamily="49" charset="0"/>
              </a:rPr>
              <a:t>      ↓</a:t>
            </a:r>
          </a:p>
          <a:p>
            <a:pPr rtl="0">
              <a:buNone/>
            </a:pPr>
            <a:r>
              <a:rPr lang="en-IN" sz="2000" dirty="0">
                <a:latin typeface="Courier New" panose="02070309020205020404" pitchFamily="49" charset="0"/>
              </a:rPr>
              <a:t>Connect Domain with Hosting</a:t>
            </a:r>
          </a:p>
          <a:p>
            <a:pPr rtl="0">
              <a:buNone/>
            </a:pPr>
            <a:r>
              <a:rPr lang="en-IN" sz="2000" dirty="0">
                <a:latin typeface="Courier New" panose="02070309020205020404" pitchFamily="49" charset="0"/>
              </a:rPr>
              <a:t>      ↓</a:t>
            </a:r>
          </a:p>
          <a:p>
            <a:pPr rtl="0">
              <a:buNone/>
            </a:pPr>
            <a:r>
              <a:rPr lang="en-IN" sz="2000" dirty="0">
                <a:latin typeface="Courier New" panose="02070309020205020404" pitchFamily="49" charset="0"/>
              </a:rPr>
              <a:t>DNS Configuration</a:t>
            </a:r>
          </a:p>
          <a:p>
            <a:pPr rtl="0">
              <a:buNone/>
            </a:pPr>
            <a:r>
              <a:rPr lang="en-IN" sz="2000" dirty="0">
                <a:latin typeface="Courier New" panose="02070309020205020404" pitchFamily="49" charset="0"/>
              </a:rPr>
              <a:t>      ↓</a:t>
            </a:r>
          </a:p>
          <a:p>
            <a:pPr rtl="0">
              <a:buNone/>
            </a:pPr>
            <a:r>
              <a:rPr lang="en-IN" sz="2000" dirty="0">
                <a:latin typeface="Courier New" panose="02070309020205020404" pitchFamily="49" charset="0"/>
              </a:rPr>
              <a:t>User Enters Domain</a:t>
            </a:r>
          </a:p>
          <a:p>
            <a:pPr rtl="0">
              <a:buNone/>
            </a:pPr>
            <a:r>
              <a:rPr lang="en-IN" sz="2000" dirty="0">
                <a:latin typeface="Courier New" panose="02070309020205020404" pitchFamily="49" charset="0"/>
              </a:rPr>
              <a:t>      ↓</a:t>
            </a:r>
          </a:p>
          <a:p>
            <a:pPr rtl="0">
              <a:buNone/>
            </a:pPr>
            <a:r>
              <a:rPr lang="en-IN" sz="2000" dirty="0">
                <a:latin typeface="Courier New" panose="02070309020205020404" pitchFamily="49" charset="0"/>
              </a:rPr>
              <a:t>Website Opens</a:t>
            </a:r>
          </a:p>
        </p:txBody>
      </p:sp>
    </p:spTree>
    <p:extLst>
      <p:ext uri="{BB962C8B-B14F-4D97-AF65-F5344CB8AC3E}">
        <p14:creationId xmlns:p14="http://schemas.microsoft.com/office/powerpoint/2010/main" val="1492261456"/>
      </p:ext>
    </p:extLst>
  </p:cSld>
  <p:clrMapOvr>
    <a:masterClrMapping/>
  </p:clrMapOvr>
  <p:transition advTm="4000">
    <p:cut/>
  </p:transition>
</p:sld>
</file>

<file path=ppt/theme/theme1.xml><?xml version="1.0" encoding="utf-8"?>
<a:theme xmlns:a="http://schemas.openxmlformats.org/drawingml/2006/main" name="Bubble Sor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4475</Words>
  <Application>Microsoft Office PowerPoint</Application>
  <PresentationFormat>On-screen Show (4:3)</PresentationFormat>
  <Paragraphs>682</Paragraphs>
  <Slides>65</Slides>
  <Notes>41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65</vt:i4>
      </vt:variant>
    </vt:vector>
  </HeadingPairs>
  <TitlesOfParts>
    <vt:vector size="74" baseType="lpstr">
      <vt:lpstr>Arial</vt:lpstr>
      <vt:lpstr>Arial Unicode MS</vt:lpstr>
      <vt:lpstr>Calibri</vt:lpstr>
      <vt:lpstr>Courier New</vt:lpstr>
      <vt:lpstr>Times</vt:lpstr>
      <vt:lpstr>Times New Roman</vt:lpstr>
      <vt:lpstr>Times New Roman Bold</vt:lpstr>
      <vt:lpstr>Times New Roman Regular</vt:lpstr>
      <vt:lpstr>Bubble Sort</vt:lpstr>
      <vt:lpstr>PowerPoint Presentation</vt:lpstr>
      <vt:lpstr>Learning Outcomes</vt:lpstr>
      <vt:lpstr>What is Web Technology?</vt:lpstr>
      <vt:lpstr>Cont..</vt:lpstr>
      <vt:lpstr>Cont..</vt:lpstr>
      <vt:lpstr>Evolution of the World Wide Web</vt:lpstr>
      <vt:lpstr>Cont..</vt:lpstr>
      <vt:lpstr>What are Web Technologies?</vt:lpstr>
      <vt:lpstr>What is Internet Architecture?</vt:lpstr>
      <vt:lpstr>Cont..</vt:lpstr>
      <vt:lpstr>Cont..</vt:lpstr>
      <vt:lpstr>Protocols</vt:lpstr>
      <vt:lpstr>PowerPoint Presentation</vt:lpstr>
      <vt:lpstr>PowerPoint Presentation</vt:lpstr>
      <vt:lpstr>PowerPoint Presentation</vt:lpstr>
      <vt:lpstr>PowerPoint Presentation</vt:lpstr>
      <vt:lpstr>Internet vs World Wide Web (WWW)</vt:lpstr>
      <vt:lpstr>Client–Server Architecture</vt:lpstr>
      <vt:lpstr>Cont..</vt:lpstr>
      <vt:lpstr>PowerPoint Presentation</vt:lpstr>
      <vt:lpstr>Types of Client-Server Architecture</vt:lpstr>
      <vt:lpstr>2-Tier Architecture</vt:lpstr>
      <vt:lpstr>3-tier architecture</vt:lpstr>
      <vt:lpstr>Difference Between 2-Tier and 3-Tier Architecture</vt:lpstr>
      <vt:lpstr>Frontend and Backend Technologies</vt:lpstr>
      <vt:lpstr>Popular Frontend and Backend Technologies</vt:lpstr>
      <vt:lpstr>Static Website</vt:lpstr>
      <vt:lpstr>Architecture of Static Website</vt:lpstr>
      <vt:lpstr>Dynamic Website</vt:lpstr>
      <vt:lpstr>Architecture of Dynamic Website</vt:lpstr>
      <vt:lpstr>Difference Between Static and Dynamic Websites:  </vt:lpstr>
      <vt:lpstr>Web Application Lifecycle</vt:lpstr>
      <vt:lpstr>Cont..</vt:lpstr>
      <vt:lpstr>What is a Web Browser?</vt:lpstr>
      <vt:lpstr>Browser Developer Tools (DevTools)</vt:lpstr>
      <vt:lpstr>What is HTTP?</vt:lpstr>
      <vt:lpstr>What is HTTPS?</vt:lpstr>
      <vt:lpstr>HTTP Methods</vt:lpstr>
      <vt:lpstr>HTTP Request–Response Model</vt:lpstr>
      <vt:lpstr>PowerPoint Presentation</vt:lpstr>
      <vt:lpstr>PowerPoint Presentation</vt:lpstr>
      <vt:lpstr>DNS</vt:lpstr>
      <vt:lpstr>Cont..</vt:lpstr>
      <vt:lpstr>Top-Level Domains (TLDs)</vt:lpstr>
      <vt:lpstr>Geographical/Country Domains (ccTLDs)</vt:lpstr>
      <vt:lpstr>Website Structure</vt:lpstr>
      <vt:lpstr>Important Files and Folders</vt:lpstr>
      <vt:lpstr>URL</vt:lpstr>
      <vt:lpstr>Cont..</vt:lpstr>
      <vt:lpstr>Main Components of a URL</vt:lpstr>
      <vt:lpstr>Why Do We Need URLs?</vt:lpstr>
      <vt:lpstr>Absolute URL</vt:lpstr>
      <vt:lpstr>Relative URL</vt:lpstr>
      <vt:lpstr>Absolute URL Vs Relative URL </vt:lpstr>
      <vt:lpstr>Query Parameters</vt:lpstr>
      <vt:lpstr>Web Hosting</vt:lpstr>
      <vt:lpstr>PowerPoint Presentation</vt:lpstr>
      <vt:lpstr>Types of Web Hosting</vt:lpstr>
      <vt:lpstr>PowerPoint Presentation</vt:lpstr>
      <vt:lpstr>3. Dedicated Hosting</vt:lpstr>
      <vt:lpstr>PowerPoint Presentation</vt:lpstr>
      <vt:lpstr>5. Managed Hosting</vt:lpstr>
      <vt:lpstr>Domain vs Hosting</vt:lpstr>
      <vt:lpstr>Domain and Hosting Integration</vt:lpstr>
      <vt:lpstr>Complete Concept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abc</dc:creator>
  <cp:lastModifiedBy>aman11304832@hotmail.com</cp:lastModifiedBy>
  <cp:revision>10</cp:revision>
  <dcterms:created xsi:type="dcterms:W3CDTF">2026-08-22T18:07:26Z</dcterms:created>
  <dcterms:modified xsi:type="dcterms:W3CDTF">2026-08-23T18:05:51Z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2024-08-16T10:40:24Z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37573baf-977c-40f0-8e9b-6ecfbf81fd4b</vt:lpwstr>
  </property>
  <property fmtid="{D5CDD505-2E9C-101B-9397-08002B2CF9AE}" pid="7" name="MSIP_Label_defa4170-0d19-0005-0004-bc88714345d2_ActionId">
    <vt:lpwstr>895bb241-6d0c-47f6-a36d-0545160b3387</vt:lpwstr>
  </property>
  <property fmtid="{D5CDD505-2E9C-101B-9397-08002B2CF9AE}" pid="8" name="MSIP_Label_defa4170-0d19-0005-0004-bc88714345d2_ContentBits">
    <vt:lpwstr>0</vt:lpwstr>
  </property>
  <property fmtid="{D5CDD505-2E9C-101B-9397-08002B2CF9AE}" pid="9" name="ICV">
    <vt:lpwstr>02C795D27986430CA9EE0C6524092CE4_12</vt:lpwstr>
  </property>
  <property fmtid="{D5CDD505-2E9C-101B-9397-08002B2CF9AE}" pid="10" name="KSOProductBuildVer">
    <vt:lpwstr>1033-12.1.26050.26050</vt:lpwstr>
  </property>
</Properties>
</file>